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58" r:id="rId2"/>
    <p:sldId id="598" r:id="rId3"/>
    <p:sldId id="595" r:id="rId4"/>
    <p:sldId id="600" r:id="rId5"/>
    <p:sldId id="601" r:id="rId6"/>
    <p:sldId id="606" r:id="rId7"/>
    <p:sldId id="605" r:id="rId8"/>
    <p:sldId id="609" r:id="rId9"/>
    <p:sldId id="607" r:id="rId10"/>
    <p:sldId id="610" r:id="rId11"/>
    <p:sldId id="611" r:id="rId12"/>
    <p:sldId id="612" r:id="rId13"/>
    <p:sldId id="613" r:id="rId14"/>
    <p:sldId id="614" r:id="rId15"/>
    <p:sldId id="616" r:id="rId16"/>
    <p:sldId id="615" r:id="rId17"/>
    <p:sldId id="608" r:id="rId18"/>
    <p:sldId id="617" r:id="rId19"/>
    <p:sldId id="618" r:id="rId20"/>
    <p:sldId id="619" r:id="rId21"/>
    <p:sldId id="620" r:id="rId22"/>
    <p:sldId id="621" r:id="rId23"/>
    <p:sldId id="622" r:id="rId24"/>
    <p:sldId id="623" r:id="rId25"/>
    <p:sldId id="624" r:id="rId26"/>
    <p:sldId id="626" r:id="rId27"/>
    <p:sldId id="625" r:id="rId28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quan zhao" initials="lz" lastIdx="3" clrIdx="0">
    <p:extLst>
      <p:ext uri="{19B8F6BF-5375-455C-9EA6-DF929625EA0E}">
        <p15:presenceInfo xmlns:p15="http://schemas.microsoft.com/office/powerpoint/2012/main" userId="3a7c824eadec6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5" autoAdjust="0"/>
    <p:restoredTop sz="91566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0" i="0" dirty="0">
                <a:solidFill>
                  <a:srgbClr val="242021"/>
                </a:solidFill>
                <a:effectLst/>
                <a:latin typeface="NimbusRomNo9L-Regu"/>
              </a:rPr>
              <a:t>Russell P682: we can’t say that it is worse to misclassify a letter from Mom than it is to misclassify a letter from our annoying cousin, but we can say that it is 10 times worse to classify non-spam as spam than vice versa</a:t>
            </a:r>
            <a:r>
              <a:rPr lang="en-US" sz="1050" b="0" i="0" dirty="0" smtClean="0">
                <a:solidFill>
                  <a:srgbClr val="242021"/>
                </a:solidFill>
                <a:effectLst/>
                <a:latin typeface="NimbusRomNo9L-Regu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/>
              <a:t>Prince, </a:t>
            </a:r>
            <a:r>
              <a:rPr lang="de-DE" sz="800" dirty="0" err="1" smtClean="0"/>
              <a:t>chapter</a:t>
            </a:r>
            <a:r>
              <a:rPr lang="de-DE" sz="800" dirty="0" smtClean="0"/>
              <a:t> 5, </a:t>
            </a:r>
            <a:r>
              <a:rPr lang="de-DE" sz="800" dirty="0" err="1" smtClean="0"/>
              <a:t>loss</a:t>
            </a:r>
            <a:r>
              <a:rPr lang="de-DE" sz="800" dirty="0" smtClean="0"/>
              <a:t> </a:t>
            </a:r>
            <a:r>
              <a:rPr lang="de-DE" sz="800" dirty="0" err="1" smtClean="0"/>
              <a:t>function</a:t>
            </a:r>
            <a:r>
              <a:rPr lang="de-DE" sz="800" dirty="0" smtClean="0"/>
              <a:t> </a:t>
            </a:r>
            <a:r>
              <a:rPr lang="de-DE" sz="800" dirty="0" err="1" smtClean="0"/>
              <a:t>page</a:t>
            </a:r>
            <a:r>
              <a:rPr lang="de-DE" sz="800" dirty="0" smtClean="0"/>
              <a:t> 56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699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46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01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8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268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56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53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46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0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36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2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559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955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这些值也是可能性，与概率有些类似，但他们是</a:t>
            </a:r>
            <a:r>
              <a:rPr lang="zh-CN" altLang="en-US" b="1" dirty="0" smtClean="0"/>
              <a:t>从真实世界反推回来的</a:t>
            </a:r>
            <a:r>
              <a:rPr lang="zh-CN" altLang="en-US" dirty="0" smtClean="0"/>
              <a:t>。这些值称为似然值：真实的事件已经发生，我们假设它有很多概率模型，在相应的概率模型下发生该事件的可能性称为似然值。选出似然值最大的概率模型，可能性也就最高，该概率模型与原来的概率模型最接近（无法确定产生结果的理论概率模型，只能无限逼近）。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295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99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141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5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28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80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4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2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46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explanation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1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statistics, maximum likelihood estimation (MLE) is a method of estimating the parameters of an assumed probability distribution, given some observed data. This is achieved by maximizing a likelihood function so that, under the assumed statistical model, the observed data is most probable.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2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statistics, maximum likelihood estimation (MLE) is a method of estimating the parameters of an assumed probability distribution, given some observed data. This is achieved by maximizing a likelihood function so that, under the assumed statistical model, the observed data is most probable.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76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268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68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05/29/2024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05/29/2024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05/29/2024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05/29/2024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05/29/2024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065749" y="1784153"/>
            <a:ext cx="10087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Verlustfunktion</a:t>
            </a:r>
          </a:p>
          <a:p>
            <a:pPr algn="ctr"/>
            <a:r>
              <a:rPr lang="de-DE" sz="5400" b="1" dirty="0">
                <a:solidFill>
                  <a:schemeClr val="accent1">
                    <a:lumMod val="75000"/>
                  </a:schemeClr>
                </a:solidFill>
              </a:rPr>
              <a:t>in Neuronales Netzwerk</a:t>
            </a:r>
          </a:p>
          <a:p>
            <a:pPr algn="ctr"/>
            <a:endParaRPr lang="de-DE" sz="6000" b="1" dirty="0">
              <a:solidFill>
                <a:srgbClr val="00206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29.05.2024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grpSp>
          <p:nvGrpSpPr>
            <p:cNvPr id="12" name="Gruppieren 1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23786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graphicFrame>
        <p:nvGraphicFramePr>
          <p:cNvPr id="24" name="Tabel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5554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755346"/>
              <a:ext cx="530100" cy="540000"/>
            </a:xfrm>
            <a:prstGeom prst="rect">
              <a:avLst/>
            </a:prstGeom>
          </p:spPr>
        </p:pic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3325535"/>
            <a:ext cx="792549" cy="804742"/>
          </a:xfrm>
          <a:prstGeom prst="rect">
            <a:avLst/>
          </a:prstGeom>
        </p:spPr>
      </p:pic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1" name="Rechteck 30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6511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1" y="1635128"/>
            <a:ext cx="787686" cy="4235444"/>
            <a:chOff x="2567654" y="3597044"/>
            <a:chExt cx="530100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755346"/>
              <a:ext cx="530100" cy="54000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5334497"/>
              <a:ext cx="530100" cy="54000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5907428"/>
              <a:ext cx="530100" cy="540000"/>
            </a:xfrm>
            <a:prstGeom prst="rect">
              <a:avLst/>
            </a:prstGeom>
          </p:spPr>
        </p:pic>
      </p:grpSp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3325535"/>
            <a:ext cx="792549" cy="80474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4214500"/>
            <a:ext cx="792549" cy="804742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25" y="5103465"/>
            <a:ext cx="792549" cy="804742"/>
          </a:xfrm>
          <a:prstGeom prst="rect">
            <a:avLst/>
          </a:prstGeom>
        </p:spPr>
      </p:pic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151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2" name="Rechteck 31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5654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31" name="Tabel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27075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i="1" dirty="0" smtClean="0"/>
                        <a:t>x</a:t>
                      </a:r>
                      <a:endParaRPr lang="de-DE" sz="1600" i="1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i="1" dirty="0" smtClean="0"/>
                        <a:t>x</a:t>
                      </a:r>
                      <a:endParaRPr lang="de-DE" sz="1600" i="1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2" name="Rechteck 31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9224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Rechteck 8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23664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5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79864"/>
              </p:ext>
            </p:extLst>
          </p:nvPr>
        </p:nvGraphicFramePr>
        <p:xfrm>
          <a:off x="2497554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1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2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0,2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0,8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3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0,1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0,9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559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7" y="1277812"/>
                <a:ext cx="10535935" cy="1654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>
                    <a:solidFill>
                      <a:srgbClr val="002060"/>
                    </a:solidFill>
                  </a:rPr>
                  <a:t>Bedingte </a:t>
                </a:r>
                <a:r>
                  <a:rPr lang="de-DE" sz="2000" b="1" dirty="0" smtClean="0">
                    <a:solidFill>
                      <a:srgbClr val="002060"/>
                    </a:solidFill>
                  </a:rPr>
                  <a:t>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bSup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i="1" baseline="-25000" dirty="0" smtClean="0">
                    <a:solidFill>
                      <a:srgbClr val="002060"/>
                    </a:solidFill>
                  </a:rPr>
                  <a:t>i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</a:t>
                </a:r>
              </a:p>
              <a:p>
                <a:pPr algn="just"/>
                <a:endParaRPr lang="de-DE" sz="2000" dirty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unter der Bedingung 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: </a:t>
                </a:r>
                <a:endParaRPr lang="de-DE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7" y="1277812"/>
                <a:ext cx="10535935" cy="1654043"/>
              </a:xfrm>
              <a:prstGeom prst="rect">
                <a:avLst/>
              </a:prstGeom>
              <a:blipFill>
                <a:blip r:embed="rId5"/>
                <a:stretch>
                  <a:fillRect l="-578" t="-2214" b="-59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7" y="4905090"/>
                <a:ext cx="1066656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sind unabhängige Ereignisse</a:t>
                </a:r>
              </a:p>
              <a:p>
                <a:pPr algn="just"/>
                <a:endParaRPr lang="de-DE" sz="2000" dirty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>
                    <a:solidFill>
                      <a:srgbClr val="002060"/>
                    </a:solidFill>
                  </a:rPr>
                  <a:t>D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as </a:t>
                </a:r>
                <a:r>
                  <a:rPr lang="de-DE" sz="2000" dirty="0">
                    <a:solidFill>
                      <a:srgbClr val="002060"/>
                    </a:solidFill>
                  </a:rPr>
                  <a:t>Produktzeichen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de-DE" sz="2000" dirty="0">
                    <a:solidFill>
                      <a:srgbClr val="002060"/>
                    </a:solidFill>
                  </a:rPr>
                  <a:t> (Pi) kennzeichnet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die </a:t>
                </a:r>
                <a:r>
                  <a:rPr lang="de-DE" sz="2000" dirty="0">
                    <a:solidFill>
                      <a:srgbClr val="002060"/>
                    </a:solidFill>
                  </a:rPr>
                  <a:t>Multiplikation von mehreren mathematischen 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Objekten.</a:t>
                </a:r>
                <a:endParaRPr lang="de-DE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7" y="4905090"/>
                <a:ext cx="10666563" cy="1015663"/>
              </a:xfrm>
              <a:prstGeom prst="rect">
                <a:avLst/>
              </a:prstGeom>
              <a:blipFill>
                <a:blip r:embed="rId6"/>
                <a:stretch>
                  <a:fillRect l="-571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95467"/>
              </p:ext>
            </p:extLst>
          </p:nvPr>
        </p:nvGraphicFramePr>
        <p:xfrm>
          <a:off x="3463325" y="2608490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1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0,7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0,3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2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0,2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0,8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r>
                        <a:rPr lang="de-DE" sz="1600" baseline="-25000" dirty="0" smtClean="0"/>
                        <a:t>3</a:t>
                      </a:r>
                      <a:endParaRPr lang="de-DE" sz="1600" baseline="-250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0,1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0,9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0,9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0,0000000729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4452341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3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0,9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6" y="382825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0,1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83349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0,7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0,3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0,1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6928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0,2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0,0016777216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876988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2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0,2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6" y="382825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0,8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32755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0,7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0,3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0,8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0,2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0467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915836" y="1277812"/>
                <a:ext cx="10622795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Verlustfunktion - </a:t>
                </a:r>
                <a:r>
                  <a:rPr lang="en-US" b="1" dirty="0">
                    <a:solidFill>
                      <a:srgbClr val="002060"/>
                    </a:solidFill>
                  </a:rPr>
                  <a:t>loss function </a:t>
                </a:r>
                <a:r>
                  <a:rPr lang="en-US" dirty="0">
                    <a:solidFill>
                      <a:srgbClr val="002060"/>
                    </a:solidFill>
                  </a:rPr>
                  <a:t>L(</a:t>
                </a:r>
                <a:r>
                  <a:rPr lang="en-US" dirty="0" err="1">
                    <a:solidFill>
                      <a:srgbClr val="002060"/>
                    </a:solidFill>
                  </a:rPr>
                  <a:t>x,y</a:t>
                </a:r>
                <a:r>
                  <a:rPr lang="en-US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die allgemeinste Formulierung der Verlustfunktion: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b="1" dirty="0">
                    <a:solidFill>
                      <a:srgbClr val="002060"/>
                    </a:solidFill>
                  </a:rPr>
                  <a:t>L(</a:t>
                </a:r>
                <a:r>
                  <a:rPr lang="en-US" b="1" dirty="0" err="1">
                    <a:solidFill>
                      <a:srgbClr val="002060"/>
                    </a:solidFill>
                  </a:rPr>
                  <a:t>x,y</a:t>
                </a:r>
                <a:r>
                  <a:rPr lang="en-US" b="1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) = Utility(result of using y given an input x) − Utility(result of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given an input x)</a:t>
                </a:r>
              </a:p>
              <a:p>
                <a:endParaRPr lang="de-DE" b="1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Oft wird eine vereinfachte Version verwendet: </a:t>
                </a:r>
              </a:p>
              <a:p>
                <a:r>
                  <a:rPr lang="en-US" b="1" dirty="0">
                    <a:solidFill>
                      <a:srgbClr val="002060"/>
                    </a:solidFill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) = Utility(result of using y given an input x) − Utility(result of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given an input x)</a:t>
                </a: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</a:rPr>
                  <a:t>das Erkennen von E-Mail-Nachrichten als </a:t>
                </a:r>
                <a:r>
                  <a:rPr lang="de-DE" b="1" dirty="0">
                    <a:solidFill>
                      <a:srgbClr val="002060"/>
                    </a:solidFill>
                  </a:rPr>
                  <a:t>Spam oder Nicht-Spam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002060"/>
                    </a:solidFill>
                  </a:rPr>
                  <a:t>Nicht-Spam als Spam einzustufen (und damit möglicherweise eine wichtige Nachricht zu übersehen): </a:t>
                </a:r>
                <a:r>
                  <a:rPr lang="de-DE" b="1" dirty="0">
                    <a:solidFill>
                      <a:srgbClr val="002060"/>
                    </a:solidFill>
                  </a:rPr>
                  <a:t>0.5 % Fehlerquote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002060"/>
                    </a:solidFill>
                  </a:rPr>
                  <a:t>Spam als Nicht-Spam zu klassifizieren (und damit ein paar Sekunden Ärger zu erleiden): </a:t>
                </a:r>
                <a:r>
                  <a:rPr lang="de-DE" b="1" dirty="0">
                    <a:solidFill>
                      <a:srgbClr val="002060"/>
                    </a:solidFill>
                  </a:rPr>
                  <a:t>1 % Fehlerquote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36" y="1277812"/>
                <a:ext cx="10622795" cy="4524315"/>
              </a:xfrm>
              <a:prstGeom prst="rect">
                <a:avLst/>
              </a:prstGeom>
              <a:blipFill>
                <a:blip r:embed="rId5"/>
                <a:stretch>
                  <a:fillRect l="-516" t="-943" b="-12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88A365-3648-4CFF-87DD-46D4C3441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11" y="467872"/>
            <a:ext cx="3132339" cy="1619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0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0,3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0,0022235661‬</a:t>
                </a:r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7" y="3828256"/>
            <a:ext cx="293349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94827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sz="16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de-DE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7812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3597044"/>
              <a:ext cx="530100" cy="54000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654" y="4176195"/>
              <a:ext cx="530100" cy="540000"/>
            </a:xfrm>
            <a:prstGeom prst="rect">
              <a:avLst/>
            </a:prstGeom>
          </p:spPr>
        </p:pic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27" name="Pfeil nach rechts 26"/>
          <p:cNvSpPr/>
          <p:nvPr/>
        </p:nvSpPr>
        <p:spPr>
          <a:xfrm rot="10800000"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1604389"/>
            <a:ext cx="792549" cy="80474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925" y="2464962"/>
            <a:ext cx="792549" cy="8047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85212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/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de-DE" sz="2000" b="1" dirty="0" smtClean="0">
                    <a:solidFill>
                      <a:srgbClr val="002060"/>
                    </a:solidFill>
                  </a:rPr>
                  <a:t>Bedingte Wahrscheinlichkeit:</a:t>
                </a:r>
              </a:p>
              <a:p>
                <a:pPr algn="just"/>
                <a:endParaRPr lang="de-DE" sz="2000" b="1" dirty="0" smtClean="0">
                  <a:solidFill>
                    <a:srgbClr val="002060"/>
                  </a:solidFill>
                </a:endParaRPr>
              </a:p>
              <a:p>
                <a:pPr algn="just"/>
                <a:r>
                  <a:rPr lang="de-DE" sz="2000" dirty="0" smtClean="0">
                    <a:solidFill>
                      <a:srgbClr val="002060"/>
                    </a:solidFill>
                  </a:rPr>
                  <a:t>P(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2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3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,</a:t>
                </a:r>
                <a:r>
                  <a:rPr lang="de-DE" sz="2000" i="1" dirty="0" smtClean="0">
                    <a:solidFill>
                      <a:srgbClr val="002060"/>
                    </a:solidFill>
                  </a:rPr>
                  <a:t> … , C</a:t>
                </a:r>
                <a:r>
                  <a:rPr lang="de-DE" sz="2000" baseline="-25000" dirty="0" smtClean="0">
                    <a:solidFill>
                      <a:srgbClr val="002060"/>
                    </a:solidFill>
                  </a:rPr>
                  <a:t>10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|</a:t>
                </a:r>
                <a:r>
                  <a:rPr lang="el-GR" sz="2000" dirty="0" smtClean="0">
                    <a:solidFill>
                      <a:srgbClr val="002060"/>
                    </a:solidFill>
                  </a:rPr>
                  <a:t>θ</a:t>
                </a:r>
                <a:r>
                  <a:rPr lang="de-DE" sz="2000" dirty="0" smtClean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,7</m:t>
                    </m:r>
                    <m:r>
                      <a:rPr lang="de-DE" sz="2000" b="0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de-DE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de-DE" sz="2000" dirty="0" smtClean="0">
                    <a:solidFill>
                      <a:srgbClr val="002060"/>
                    </a:solidFill>
                  </a:rPr>
                  <a:t> 0,3</a:t>
                </a:r>
                <a:r>
                  <a:rPr lang="de-DE" sz="2000" baseline="30000" dirty="0" smtClean="0">
                    <a:solidFill>
                      <a:srgbClr val="002060"/>
                    </a:solidFill>
                  </a:rPr>
                  <a:t>3 </a:t>
                </a:r>
                <a:r>
                  <a:rPr lang="de-DE" sz="2000" dirty="0">
                    <a:solidFill>
                      <a:srgbClr val="002060"/>
                    </a:solidFill>
                  </a:rPr>
                  <a:t>= 0,0022235661‬</a:t>
                </a:r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9BDEA9F-2611-431D-A25C-37AF68F5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" y="5014075"/>
                <a:ext cx="10535935" cy="1015663"/>
              </a:xfrm>
              <a:prstGeom prst="rect">
                <a:avLst/>
              </a:prstGeom>
              <a:blipFill>
                <a:blip r:embed="rId8"/>
                <a:stretch>
                  <a:fillRect l="-578" t="-3614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591524" y="5569255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591524" y="472624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8591524" y="2109903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591524" y="3819524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0,3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591524" y="2958927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399641" y="2146346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7399641" y="298894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410127" y="3828256"/>
            <a:ext cx="293349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399641" y="4733319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399641" y="5565498"/>
            <a:ext cx="293350" cy="276999"/>
          </a:xfrm>
          <a:prstGeom prst="rect">
            <a:avLst/>
          </a:prstGeom>
          <a:solidFill>
            <a:srgbClr val="FFC000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b="1" dirty="0" smtClean="0">
                <a:solidFill>
                  <a:srgbClr val="00B050"/>
                </a:solidFill>
              </a:rPr>
              <a:t>0,7</a:t>
            </a:r>
            <a:endParaRPr lang="de-DE" b="1" dirty="0">
              <a:solidFill>
                <a:srgbClr val="00B050"/>
              </a:solidFill>
            </a:endParaRPr>
          </a:p>
        </p:txBody>
      </p:sp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836713"/>
              </p:ext>
            </p:extLst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de-DE" sz="1600" b="1" baseline="-250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0,7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0,3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3811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Rechteck 8"/>
          <p:cNvSpPr/>
          <p:nvPr/>
        </p:nvSpPr>
        <p:spPr>
          <a:xfrm>
            <a:off x="2721206" y="233097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sp>
        <p:nvSpPr>
          <p:cNvPr id="27" name="Pfeil nach rechts 26"/>
          <p:cNvSpPr/>
          <p:nvPr/>
        </p:nvSpPr>
        <p:spPr>
          <a:xfrm rot="10800000">
            <a:off x="8080107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8099634" y="24957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4877501" y="2650454"/>
            <a:ext cx="2734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1600" b="1" dirty="0" smtClean="0">
                <a:solidFill>
                  <a:srgbClr val="002060"/>
                </a:solidFill>
              </a:rPr>
              <a:t>Bedingte Wahrscheinlichkeit:</a:t>
            </a:r>
          </a:p>
          <a:p>
            <a:pPr algn="just"/>
            <a:r>
              <a:rPr lang="de-DE" sz="1600" dirty="0" smtClean="0">
                <a:solidFill>
                  <a:srgbClr val="002060"/>
                </a:solidFill>
              </a:rPr>
              <a:t>P(</a:t>
            </a:r>
            <a:r>
              <a:rPr lang="de-DE" sz="1600" i="1" dirty="0" smtClean="0">
                <a:solidFill>
                  <a:srgbClr val="002060"/>
                </a:solidFill>
              </a:rPr>
              <a:t>C</a:t>
            </a:r>
            <a:r>
              <a:rPr lang="de-DE" sz="1600" baseline="-25000" dirty="0" smtClean="0">
                <a:solidFill>
                  <a:srgbClr val="002060"/>
                </a:solidFill>
              </a:rPr>
              <a:t>1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C</a:t>
            </a:r>
            <a:r>
              <a:rPr lang="de-DE" sz="1600" baseline="-25000" dirty="0" smtClean="0">
                <a:solidFill>
                  <a:srgbClr val="002060"/>
                </a:solidFill>
              </a:rPr>
              <a:t>2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C</a:t>
            </a:r>
            <a:r>
              <a:rPr lang="de-DE" sz="1600" baseline="-25000" dirty="0" smtClean="0">
                <a:solidFill>
                  <a:srgbClr val="002060"/>
                </a:solidFill>
              </a:rPr>
              <a:t>3</a:t>
            </a:r>
            <a:r>
              <a:rPr lang="de-DE" sz="1600" dirty="0" smtClean="0">
                <a:solidFill>
                  <a:srgbClr val="002060"/>
                </a:solidFill>
              </a:rPr>
              <a:t>,</a:t>
            </a:r>
            <a:r>
              <a:rPr lang="de-DE" sz="1600" i="1" dirty="0" smtClean="0">
                <a:solidFill>
                  <a:srgbClr val="002060"/>
                </a:solidFill>
              </a:rPr>
              <a:t> … , C</a:t>
            </a:r>
            <a:r>
              <a:rPr lang="de-DE" sz="1600" baseline="-25000" dirty="0" smtClean="0">
                <a:solidFill>
                  <a:srgbClr val="002060"/>
                </a:solidFill>
              </a:rPr>
              <a:t>10</a:t>
            </a:r>
            <a:r>
              <a:rPr lang="de-DE" sz="1600" dirty="0" smtClean="0">
                <a:solidFill>
                  <a:srgbClr val="002060"/>
                </a:solidFill>
              </a:rPr>
              <a:t>|</a:t>
            </a:r>
            <a:r>
              <a:rPr lang="el-GR" sz="1600" dirty="0" smtClean="0">
                <a:solidFill>
                  <a:srgbClr val="002060"/>
                </a:solidFill>
              </a:rPr>
              <a:t>θ</a:t>
            </a:r>
            <a:r>
              <a:rPr lang="de-DE" sz="1600" dirty="0" smtClean="0">
                <a:solidFill>
                  <a:srgbClr val="002060"/>
                </a:solidFill>
              </a:rPr>
              <a:t>)  ‬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3550" y="3342733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1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9207305" y="1210044"/>
            <a:ext cx="1982001" cy="4660528"/>
            <a:chOff x="7152473" y="1210044"/>
            <a:chExt cx="1982001" cy="4660528"/>
          </a:xfrm>
        </p:grpSpPr>
        <p:grpSp>
          <p:nvGrpSpPr>
            <p:cNvPr id="10" name="Gruppieren 9"/>
            <p:cNvGrpSpPr/>
            <p:nvPr/>
          </p:nvGrpSpPr>
          <p:grpSpPr>
            <a:xfrm>
              <a:off x="7152473" y="1635128"/>
              <a:ext cx="1982001" cy="4235444"/>
              <a:chOff x="2567654" y="3597044"/>
              <a:chExt cx="1333854" cy="2850384"/>
            </a:xfrm>
          </p:grpSpPr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654" y="3597044"/>
                <a:ext cx="530100" cy="540000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654" y="4176195"/>
                <a:ext cx="530100" cy="540000"/>
              </a:xfrm>
              <a:prstGeom prst="rect">
                <a:avLst/>
              </a:prstGeom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2567654" y="4755346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20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Grafik 2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ieren 13"/>
              <p:cNvGrpSpPr/>
              <p:nvPr/>
            </p:nvGrpSpPr>
            <p:grpSpPr>
              <a:xfrm>
                <a:off x="2567654" y="5334497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18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Grafik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ieren 14"/>
              <p:cNvGrpSpPr/>
              <p:nvPr/>
            </p:nvGrpSpPr>
            <p:grpSpPr>
              <a:xfrm>
                <a:off x="2567654" y="5907428"/>
                <a:ext cx="1333854" cy="540000"/>
                <a:chOff x="4644104" y="4185743"/>
                <a:chExt cx="1333854" cy="540000"/>
              </a:xfrm>
            </p:grpSpPr>
            <p:pic>
              <p:nvPicPr>
                <p:cNvPr id="16" name="Picture 2" descr="Deutschland, 11 Euro-Gedenkmünze zur Fußball-EM 2024 in Deutschland, Silber  – mit Farbapplikation | Münzen-Versandhaus Emporium-Merkator"/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8300" y="4185743"/>
                  <a:ext cx="529658" cy="54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Grafik 1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4104" y="4185743"/>
                  <a:ext cx="5301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Rechteck 27"/>
            <p:cNvSpPr/>
            <p:nvPr/>
          </p:nvSpPr>
          <p:spPr>
            <a:xfrm>
              <a:off x="7247724" y="1210044"/>
              <a:ext cx="173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>
                  <a:solidFill>
                    <a:srgbClr val="002060"/>
                  </a:solidFill>
                </a:rPr>
                <a:t>Die Welt der </a:t>
              </a:r>
              <a:r>
                <a:rPr lang="de-DE" sz="1400" b="1" dirty="0" smtClean="0">
                  <a:solidFill>
                    <a:srgbClr val="002060"/>
                  </a:solidFill>
                </a:rPr>
                <a:t>Realität</a:t>
              </a:r>
              <a:endParaRPr lang="de-DE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1925" y="1604389"/>
              <a:ext cx="792549" cy="804742"/>
            </a:xfrm>
            <a:prstGeom prst="rect">
              <a:avLst/>
            </a:prstGeom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1925" y="2464962"/>
              <a:ext cx="792549" cy="804742"/>
            </a:xfrm>
            <a:prstGeom prst="rect">
              <a:avLst/>
            </a:prstGeom>
          </p:spPr>
        </p:pic>
      </p:grpSp>
      <p:graphicFrame>
        <p:nvGraphicFramePr>
          <p:cNvPr id="42" name="Tabelle 41"/>
          <p:cNvGraphicFramePr>
            <a:graphicFrameLocks noGrp="1"/>
          </p:cNvGraphicFramePr>
          <p:nvPr>
            <p:extLst/>
          </p:nvPr>
        </p:nvGraphicFramePr>
        <p:xfrm>
          <a:off x="2474282" y="2649588"/>
          <a:ext cx="2403219" cy="220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8220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</a:t>
                      </a:r>
                      <a:r>
                        <a:rPr lang="de-DE" sz="1600" b="1" baseline="-25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de-DE" sz="1600" b="1" baseline="-250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0,7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0,3</a:t>
                      </a:r>
                      <a:endParaRPr lang="de-DE" sz="16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de-DE" sz="160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0,8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0,2</a:t>
                      </a:r>
                      <a:endParaRPr lang="de-D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1391951668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de-DE" sz="1600" b="0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de-DE" sz="1600" b="0" baseline="-25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0,1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0,9</a:t>
                      </a:r>
                      <a:endParaRPr lang="de-DE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425739797"/>
                  </a:ext>
                </a:extLst>
              </a:tr>
            </a:tbl>
          </a:graphicData>
        </a:graphic>
      </p:graphicFrame>
      <p:sp>
        <p:nvSpPr>
          <p:cNvPr id="43" name="Rechteck 42"/>
          <p:cNvSpPr/>
          <p:nvPr/>
        </p:nvSpPr>
        <p:spPr>
          <a:xfrm>
            <a:off x="443550" y="3876988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2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3550" y="4452341"/>
            <a:ext cx="200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2060"/>
                </a:solidFill>
              </a:rPr>
              <a:t>unter der Bedingung </a:t>
            </a:r>
            <a:r>
              <a:rPr lang="el-GR" sz="1400" dirty="0" smtClean="0">
                <a:solidFill>
                  <a:srgbClr val="002060"/>
                </a:solidFill>
              </a:rPr>
              <a:t>θ</a:t>
            </a:r>
            <a:r>
              <a:rPr lang="de-DE" sz="1400" dirty="0" smtClean="0">
                <a:solidFill>
                  <a:srgbClr val="002060"/>
                </a:solidFill>
              </a:rPr>
              <a:t>3</a:t>
            </a:r>
            <a:r>
              <a:rPr lang="el-GR" sz="1400" dirty="0" smtClean="0">
                <a:solidFill>
                  <a:srgbClr val="002060"/>
                </a:solidFill>
              </a:rPr>
              <a:t>: </a:t>
            </a:r>
            <a:endParaRPr lang="el-GR" sz="1400" dirty="0">
              <a:solidFill>
                <a:srgbClr val="00206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4974771" y="3297832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de-DE" b="1" baseline="-25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de-D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0,0022235661</a:t>
            </a:r>
          </a:p>
        </p:txBody>
      </p:sp>
      <p:sp>
        <p:nvSpPr>
          <p:cNvPr id="45" name="Rechteck 44"/>
          <p:cNvSpPr/>
          <p:nvPr/>
        </p:nvSpPr>
        <p:spPr>
          <a:xfrm>
            <a:off x="4974769" y="3851211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</a:rPr>
              <a:t>P</a:t>
            </a:r>
            <a:r>
              <a:rPr lang="de-DE" baseline="-25000" dirty="0" smtClean="0">
                <a:solidFill>
                  <a:srgbClr val="002060"/>
                </a:solidFill>
              </a:rPr>
              <a:t>2</a:t>
            </a:r>
            <a:r>
              <a:rPr lang="de-DE" dirty="0" smtClean="0">
                <a:solidFill>
                  <a:srgbClr val="002060"/>
                </a:solidFill>
              </a:rPr>
              <a:t> </a:t>
            </a:r>
            <a:r>
              <a:rPr lang="de-DE" dirty="0">
                <a:solidFill>
                  <a:srgbClr val="002060"/>
                </a:solidFill>
              </a:rPr>
              <a:t>= 0,0016777216</a:t>
            </a:r>
          </a:p>
        </p:txBody>
      </p:sp>
      <p:sp>
        <p:nvSpPr>
          <p:cNvPr id="46" name="Rechteck 45"/>
          <p:cNvSpPr/>
          <p:nvPr/>
        </p:nvSpPr>
        <p:spPr>
          <a:xfrm>
            <a:off x="4974770" y="4391343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</a:rPr>
              <a:t>P</a:t>
            </a:r>
            <a:r>
              <a:rPr lang="de-DE" baseline="-25000" dirty="0" smtClean="0">
                <a:solidFill>
                  <a:srgbClr val="002060"/>
                </a:solidFill>
              </a:rPr>
              <a:t>3</a:t>
            </a:r>
            <a:r>
              <a:rPr lang="de-DE" dirty="0" smtClean="0">
                <a:solidFill>
                  <a:srgbClr val="002060"/>
                </a:solidFill>
              </a:rPr>
              <a:t> = </a:t>
            </a:r>
            <a:r>
              <a:rPr lang="de-DE" dirty="0">
                <a:solidFill>
                  <a:srgbClr val="002060"/>
                </a:solidFill>
              </a:rPr>
              <a:t>0,0000000729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766355" y="1277169"/>
            <a:ext cx="6168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1600" b="1" dirty="0" smtClean="0">
                <a:solidFill>
                  <a:srgbClr val="002060"/>
                </a:solidFill>
              </a:rPr>
              <a:t>Bedingte Wahrscheinlichkeit </a:t>
            </a:r>
            <a:r>
              <a:rPr lang="de-DE" sz="1600" dirty="0" smtClean="0">
                <a:solidFill>
                  <a:srgbClr val="002060"/>
                </a:solidFill>
              </a:rPr>
              <a:t>P</a:t>
            </a:r>
            <a:r>
              <a:rPr lang="de-DE" sz="1600" baseline="-25000" dirty="0" smtClean="0">
                <a:solidFill>
                  <a:srgbClr val="002060"/>
                </a:solidFill>
              </a:rPr>
              <a:t>1</a:t>
            </a:r>
            <a:r>
              <a:rPr lang="de-DE" sz="1600" dirty="0" smtClean="0">
                <a:solidFill>
                  <a:srgbClr val="002060"/>
                </a:solidFill>
              </a:rPr>
              <a:t>, P</a:t>
            </a:r>
            <a:r>
              <a:rPr lang="de-DE" sz="1600" baseline="-25000" dirty="0" smtClean="0">
                <a:solidFill>
                  <a:srgbClr val="002060"/>
                </a:solidFill>
              </a:rPr>
              <a:t>2</a:t>
            </a:r>
            <a:r>
              <a:rPr lang="de-DE" sz="1600" dirty="0" smtClean="0">
                <a:solidFill>
                  <a:srgbClr val="002060"/>
                </a:solidFill>
              </a:rPr>
              <a:t>, P</a:t>
            </a:r>
            <a:r>
              <a:rPr lang="de-DE" sz="1600" baseline="-25000" dirty="0" smtClean="0">
                <a:solidFill>
                  <a:srgbClr val="002060"/>
                </a:solidFill>
              </a:rPr>
              <a:t>3</a:t>
            </a:r>
            <a:r>
              <a:rPr lang="de-DE" sz="1600" dirty="0" smtClean="0">
                <a:solidFill>
                  <a:srgbClr val="002060"/>
                </a:solidFill>
              </a:rPr>
              <a:t>: Wert der </a:t>
            </a:r>
            <a:r>
              <a:rPr lang="de-DE" sz="1600" dirty="0" err="1" smtClean="0">
                <a:solidFill>
                  <a:srgbClr val="002060"/>
                </a:solidFill>
              </a:rPr>
              <a:t>Likelihood</a:t>
            </a:r>
            <a:r>
              <a:rPr lang="de-DE" sz="1600" dirty="0" smtClean="0">
                <a:solidFill>
                  <a:srgbClr val="002060"/>
                </a:solidFill>
              </a:rPr>
              <a:t>-Schätzung</a:t>
            </a:r>
          </a:p>
          <a:p>
            <a:pPr algn="just"/>
            <a:endParaRPr lang="de-DE" sz="1600" dirty="0">
              <a:solidFill>
                <a:srgbClr val="002060"/>
              </a:solidFill>
            </a:endParaRPr>
          </a:p>
          <a:p>
            <a:pPr algn="just"/>
            <a:r>
              <a:rPr lang="de-DE" sz="1600" b="1" dirty="0">
                <a:solidFill>
                  <a:srgbClr val="002060"/>
                </a:solidFill>
              </a:rPr>
              <a:t>Die Welt der Gedanken: </a:t>
            </a:r>
            <a:r>
              <a:rPr lang="de-DE" sz="1600" dirty="0" err="1">
                <a:solidFill>
                  <a:srgbClr val="002060"/>
                </a:solidFill>
              </a:rPr>
              <a:t>Probabilistisches</a:t>
            </a:r>
            <a:r>
              <a:rPr lang="de-DE" sz="16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4" name="Rechteck 23"/>
          <p:cNvSpPr/>
          <p:nvPr/>
        </p:nvSpPr>
        <p:spPr>
          <a:xfrm>
            <a:off x="707880" y="5210922"/>
            <a:ext cx="7372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Wir können das </a:t>
            </a:r>
            <a:r>
              <a:rPr lang="de-DE" b="1" dirty="0" smtClean="0">
                <a:solidFill>
                  <a:srgbClr val="002060"/>
                </a:solidFill>
              </a:rPr>
              <a:t>theoretische Wahrscheinlichkeitsmodell</a:t>
            </a:r>
            <a:r>
              <a:rPr lang="de-DE" b="1" dirty="0">
                <a:solidFill>
                  <a:srgbClr val="002060"/>
                </a:solidFill>
              </a:rPr>
              <a:t>, das das Ergebnis hervorbringt, nicht einfach bestimmen, sondern nur eine unendliche Annäherung an das Modell ermitteln.</a:t>
            </a:r>
          </a:p>
        </p:txBody>
      </p:sp>
    </p:spTree>
    <p:extLst>
      <p:ext uri="{BB962C8B-B14F-4D97-AF65-F5344CB8AC3E}">
        <p14:creationId xmlns:p14="http://schemas.microsoft.com/office/powerpoint/2010/main" val="39416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66355" y="1279755"/>
                <a:ext cx="4175695" cy="5089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solidFill>
                      <a:srgbClr val="002060"/>
                    </a:solidFill>
                  </a:rPr>
                  <a:t>eine Münze werfen:</a:t>
                </a:r>
                <a:r>
                  <a:rPr lang="de-DE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C</a:t>
                </a:r>
                <a:r>
                  <a:rPr lang="de-DE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10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el-GR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θ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2060"/>
                    </a:solidFill>
                  </a:rPr>
                  <a:t>Objekte erkennen: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 smtClean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="1" baseline="-25000" dirty="0" err="1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b="1" baseline="-250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b="1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b="1" i="1" baseline="-250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= P</a:t>
                </a: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Bernoulli-Verteilung</a:t>
                </a:r>
                <a:endParaRPr lang="de-DE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f(x) = </a:t>
                </a:r>
                <a:r>
                  <a:rPr lang="de-DE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30000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(1-p)</a:t>
                </a:r>
                <a:r>
                  <a:rPr lang="de-DE" baseline="30000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de-DE" b="0" i="0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de-DE" i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…</a:t>
                </a:r>
              </a:p>
              <a:p>
                <a:endParaRPr lang="de-DE" sz="700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endParaRPr lang="de-DE" baseline="300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 smtClean="0">
                  <a:solidFill>
                    <a:srgbClr val="0070C0"/>
                  </a:solidFill>
                </a:endParaRPr>
              </a:p>
              <a:p>
                <a:r>
                  <a:rPr lang="de-DE" i="1" dirty="0">
                    <a:solidFill>
                      <a:srgbClr val="002060"/>
                    </a:solidFill>
                  </a:rPr>
                  <a:t>l</a:t>
                </a:r>
                <a:r>
                  <a:rPr lang="de-DE" i="1" dirty="0" smtClean="0">
                    <a:solidFill>
                      <a:srgbClr val="002060"/>
                    </a:solidFill>
                  </a:rPr>
                  <a:t>og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5" y="1279755"/>
                <a:ext cx="4175695" cy="5089598"/>
              </a:xfrm>
              <a:prstGeom prst="rect">
                <a:avLst/>
              </a:prstGeom>
              <a:blipFill>
                <a:blip r:embed="rId5"/>
                <a:stretch>
                  <a:fillRect l="-1460" t="-719" r="-11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7181831" y="2249788"/>
            <a:ext cx="4001791" cy="3526355"/>
            <a:chOff x="3958190" y="303754"/>
            <a:chExt cx="5237988" cy="4615685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46" idx="6"/>
              <a:endCxn id="53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46" idx="6"/>
              <a:endCxn id="55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47" idx="6"/>
              <a:endCxn id="53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47" idx="6"/>
              <a:endCxn id="55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49" idx="6"/>
              <a:endCxn id="55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85" idx="6"/>
              <a:endCxn id="56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86" idx="6"/>
              <a:endCxn id="56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87" idx="6"/>
              <a:endCxn id="56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88" idx="6"/>
              <a:endCxn id="56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50" idx="6"/>
              <a:endCxn id="85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50" idx="6"/>
              <a:endCxn id="86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50" idx="6"/>
              <a:endCxn id="87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50" idx="6"/>
              <a:endCxn id="88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51" idx="6"/>
              <a:endCxn id="85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51" idx="6"/>
              <a:endCxn id="87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51" idx="6"/>
              <a:endCxn id="88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52" idx="6"/>
              <a:endCxn id="85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52" idx="6"/>
              <a:endCxn id="86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52" idx="6"/>
              <a:endCxn id="87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52" idx="6"/>
              <a:endCxn id="88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53" idx="6"/>
              <a:endCxn id="87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53" idx="6"/>
              <a:endCxn id="85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53" idx="6"/>
              <a:endCxn id="86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53" idx="6"/>
              <a:endCxn id="88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54" idx="6"/>
              <a:endCxn id="85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54" idx="6"/>
              <a:endCxn id="86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54" idx="6"/>
              <a:endCxn id="88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54" idx="6"/>
              <a:endCxn id="87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55" idx="6"/>
              <a:endCxn id="88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55" idx="6"/>
              <a:endCxn id="86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55" idx="6"/>
              <a:endCxn id="85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/>
          <p:cNvSpPr txBox="1"/>
          <p:nvPr/>
        </p:nvSpPr>
        <p:spPr>
          <a:xfrm>
            <a:off x="11134725" y="1305838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002060"/>
                </a:solidFill>
              </a:rPr>
              <a:t>y</a:t>
            </a:r>
            <a:r>
              <a:rPr lang="de-DE" b="1" baseline="-25000" dirty="0" err="1" smtClean="0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7479886" y="1214602"/>
            <a:ext cx="3515527" cy="775926"/>
            <a:chOff x="2706521" y="4569325"/>
            <a:chExt cx="3515527" cy="775926"/>
          </a:xfrm>
        </p:grpSpPr>
        <p:grpSp>
          <p:nvGrpSpPr>
            <p:cNvPr id="114" name="Gruppieren 113"/>
            <p:cNvGrpSpPr/>
            <p:nvPr/>
          </p:nvGrpSpPr>
          <p:grpSpPr>
            <a:xfrm>
              <a:off x="2710326" y="4569325"/>
              <a:ext cx="3495265" cy="393094"/>
              <a:chOff x="3977974" y="1305838"/>
              <a:chExt cx="3495265" cy="393094"/>
            </a:xfrm>
          </p:grpSpPr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20FA74AA-6B54-4143-9435-8EC42EA29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" r="50190" b="159"/>
              <a:stretch/>
            </p:blipFill>
            <p:spPr>
              <a:xfrm>
                <a:off x="3977974" y="1305838"/>
                <a:ext cx="3495265" cy="393094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1504EC67-CAFF-421B-AF8F-6841C9996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9883" y="1307439"/>
                <a:ext cx="405615" cy="373021"/>
              </a:xfrm>
              <a:prstGeom prst="rect">
                <a:avLst/>
              </a:prstGeom>
            </p:spPr>
          </p:pic>
        </p:grpSp>
        <p:pic>
          <p:nvPicPr>
            <p:cNvPr id="118" name="Grafik 1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901" t="-60"/>
            <a:stretch/>
          </p:blipFill>
          <p:spPr>
            <a:xfrm>
              <a:off x="2706521" y="4951293"/>
              <a:ext cx="3515527" cy="3939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hteck 119"/>
              <p:cNvSpPr/>
              <p:nvPr/>
            </p:nvSpPr>
            <p:spPr>
              <a:xfrm>
                <a:off x="9408776" y="5589928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0" name="Rechteck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776" y="5589928"/>
                <a:ext cx="433132" cy="369332"/>
              </a:xfrm>
              <a:prstGeom prst="rect">
                <a:avLst/>
              </a:prstGeom>
              <a:blipFill>
                <a:blip r:embed="rId8"/>
                <a:stretch>
                  <a:fillRect t="-6557" r="-14085" b="-49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5739447" y="5394539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47" y="5394539"/>
                <a:ext cx="2853630" cy="636072"/>
              </a:xfrm>
              <a:prstGeom prst="rect">
                <a:avLst/>
              </a:prstGeom>
              <a:blipFill>
                <a:blip r:embed="rId9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hteck 21"/>
          <p:cNvSpPr/>
          <p:nvPr/>
        </p:nvSpPr>
        <p:spPr>
          <a:xfrm>
            <a:off x="10736394" y="4190659"/>
            <a:ext cx="679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W, b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176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66355" y="987518"/>
                <a:ext cx="6043834" cy="575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solidFill>
                      <a:srgbClr val="002060"/>
                    </a:solidFill>
                  </a:rPr>
                  <a:t>Objekte erkennen: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</a:t>
                </a:r>
                <a:r>
                  <a:rPr lang="de-DE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… ,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sz="700" dirty="0" smtClean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b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P(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b="1" baseline="-25000" dirty="0" err="1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b="1" baseline="-250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b="1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b="1" i="1" baseline="-250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= P</a:t>
                </a: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Bernoulli-Verteilung</a:t>
                </a:r>
                <a:endParaRPr lang="de-DE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f(x) = </a:t>
                </a:r>
                <a:r>
                  <a:rPr lang="de-DE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de-DE" baseline="30000" dirty="0" err="1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(1-p)</a:t>
                </a:r>
                <a:r>
                  <a:rPr lang="de-DE" baseline="30000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1-x</a:t>
                </a:r>
                <a:r>
                  <a:rPr lang="de-DE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de-DE" b="0" i="0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de-DE" i="1" dirty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de-DE" i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…</a:t>
                </a:r>
              </a:p>
              <a:p>
                <a:endParaRPr lang="de-DE" sz="800" dirty="0">
                  <a:solidFill>
                    <a:srgbClr val="002060"/>
                  </a:solidFill>
                </a:endParaRPr>
              </a:p>
              <a:p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endParaRPr lang="de-DE" baseline="300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de-DE" dirty="0" smtClean="0">
                  <a:solidFill>
                    <a:srgbClr val="0070C0"/>
                  </a:solidFill>
                </a:endParaRPr>
              </a:p>
              <a:p>
                <a:r>
                  <a:rPr lang="de-DE" i="1" dirty="0">
                    <a:solidFill>
                      <a:srgbClr val="002060"/>
                    </a:solidFill>
                  </a:rPr>
                  <a:t>l</a:t>
                </a:r>
                <a:r>
                  <a:rPr lang="de-DE" i="1" dirty="0" smtClean="0">
                    <a:solidFill>
                      <a:srgbClr val="002060"/>
                    </a:solidFill>
                  </a:rPr>
                  <a:t>og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de-DE" dirty="0">
                  <a:solidFill>
                    <a:srgbClr val="002060"/>
                  </a:solidFill>
                </a:endParaRPr>
              </a:p>
              <a:p>
                <a:r>
                  <a:rPr lang="de-DE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i="1" baseline="30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de-DE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baseline="30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</a:t>
                </a:r>
              </a:p>
              <a:p>
                <a:endParaRPr lang="de-DE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de-DE" b="1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Max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de-DE" b="1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</a:t>
                </a:r>
                <a:r>
                  <a:rPr lang="de-DE" dirty="0" smtClean="0">
                    <a:solidFill>
                      <a:srgbClr val="002060"/>
                    </a:solidFill>
                  </a:rPr>
                  <a:t> </a:t>
                </a:r>
                <a:r>
                  <a:rPr lang="de-DE" i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de-DE" b="1" i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</a:t>
                </a:r>
                <a:r>
                  <a:rPr lang="de-DE" i="1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</a:t>
                </a:r>
                <a:r>
                  <a:rPr lang="de-DE" i="1" baseline="-25000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de-DE" i="1" baseline="-250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(1-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yi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</a:t>
                </a:r>
                <a:r>
                  <a:rPr lang="de-DE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</a:t>
                </a:r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 </a:t>
                </a:r>
                <a14:m>
                  <m:oMath xmlns:m="http://schemas.openxmlformats.org/officeDocument/2006/math">
                    <m:r>
                      <a:rPr lang="de-D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b="1" i="1" baseline="-25000" dirty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)))</a:t>
                </a:r>
                <a:endParaRPr lang="de-DE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5" y="987518"/>
                <a:ext cx="6043834" cy="5754396"/>
              </a:xfrm>
              <a:prstGeom prst="rect">
                <a:avLst/>
              </a:prstGeom>
              <a:blipFill>
                <a:blip r:embed="rId5"/>
                <a:stretch>
                  <a:fillRect l="-1009" t="-636" r="-3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5066450" y="4011626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450" y="4011626"/>
                <a:ext cx="2853630" cy="636072"/>
              </a:xfrm>
              <a:prstGeom prst="rect">
                <a:avLst/>
              </a:prstGeom>
              <a:blipFill>
                <a:blip r:embed="rId6"/>
                <a:stretch>
                  <a:fillRect l="-855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/>
          <p:cNvGrpSpPr/>
          <p:nvPr/>
        </p:nvGrpSpPr>
        <p:grpSpPr>
          <a:xfrm>
            <a:off x="7419549" y="639568"/>
            <a:ext cx="4277151" cy="4799259"/>
            <a:chOff x="7419549" y="1214602"/>
            <a:chExt cx="4277151" cy="4799259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614F8AC6-E8B8-4E78-B66E-5214B613885B}"/>
                </a:ext>
              </a:extLst>
            </p:cNvPr>
            <p:cNvGrpSpPr/>
            <p:nvPr/>
          </p:nvGrpSpPr>
          <p:grpSpPr>
            <a:xfrm rot="5400000">
              <a:off x="7181831" y="2249788"/>
              <a:ext cx="4001791" cy="3526355"/>
              <a:chOff x="3958190" y="303754"/>
              <a:chExt cx="5237988" cy="4615685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3509659-1006-4F54-A5E5-58D3C3F2DE74}"/>
                  </a:ext>
                </a:extLst>
              </p:cNvPr>
              <p:cNvSpPr/>
              <p:nvPr/>
            </p:nvSpPr>
            <p:spPr>
              <a:xfrm>
                <a:off x="3958190" y="1118891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600" b="1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CBBC6083-8432-4EE2-9FB9-CA53397A73CF}"/>
                  </a:ext>
                </a:extLst>
              </p:cNvPr>
              <p:cNvSpPr/>
              <p:nvPr/>
            </p:nvSpPr>
            <p:spPr>
              <a:xfrm>
                <a:off x="3958190" y="1934028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b="1" dirty="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44AD2236-8E5D-4509-A60D-4DDA2DCDB05A}"/>
                  </a:ext>
                </a:extLst>
              </p:cNvPr>
              <p:cNvSpPr/>
              <p:nvPr/>
            </p:nvSpPr>
            <p:spPr>
              <a:xfrm>
                <a:off x="3958190" y="2749165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b="1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A59E2A27-21CA-4EE5-9C74-9021F9BBC035}"/>
                  </a:ext>
                </a:extLst>
              </p:cNvPr>
              <p:cNvSpPr/>
              <p:nvPr/>
            </p:nvSpPr>
            <p:spPr>
              <a:xfrm>
                <a:off x="3958190" y="3564302"/>
                <a:ext cx="540000" cy="540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38E8CE05-C3EE-4DB6-B13D-98D120B1D9C0}"/>
                  </a:ext>
                </a:extLst>
              </p:cNvPr>
              <p:cNvSpPr/>
              <p:nvPr/>
            </p:nvSpPr>
            <p:spPr>
              <a:xfrm>
                <a:off x="5570203" y="303754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093CC92-9EB2-485F-AD9E-262DCDB3640C}"/>
                  </a:ext>
                </a:extLst>
              </p:cNvPr>
              <p:cNvSpPr/>
              <p:nvPr/>
            </p:nvSpPr>
            <p:spPr>
              <a:xfrm>
                <a:off x="5570203" y="111889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16D438B-2CB9-42B9-9959-46F6D87B2451}"/>
                  </a:ext>
                </a:extLst>
              </p:cNvPr>
              <p:cNvSpPr/>
              <p:nvPr/>
            </p:nvSpPr>
            <p:spPr>
              <a:xfrm>
                <a:off x="5570203" y="193402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5BB84C7-82B1-4081-BEE8-AE169B5B39E4}"/>
                  </a:ext>
                </a:extLst>
              </p:cNvPr>
              <p:cNvSpPr/>
              <p:nvPr/>
            </p:nvSpPr>
            <p:spPr>
              <a:xfrm>
                <a:off x="5570203" y="274916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B2394BE6-AB74-4867-B78C-EC7B320B3E38}"/>
                  </a:ext>
                </a:extLst>
              </p:cNvPr>
              <p:cNvSpPr/>
              <p:nvPr/>
            </p:nvSpPr>
            <p:spPr>
              <a:xfrm>
                <a:off x="5570203" y="356430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A3BCC1B-65BA-42E0-8573-58BFEFE59D38}"/>
                  </a:ext>
                </a:extLst>
              </p:cNvPr>
              <p:cNvSpPr/>
              <p:nvPr/>
            </p:nvSpPr>
            <p:spPr>
              <a:xfrm>
                <a:off x="5570203" y="4379439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EDF5EEF-B7E8-484B-BFF6-1C01F9EC3AC0}"/>
                  </a:ext>
                </a:extLst>
              </p:cNvPr>
              <p:cNvSpPr/>
              <p:nvPr/>
            </p:nvSpPr>
            <p:spPr>
              <a:xfrm>
                <a:off x="8476178" y="2315718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04B252E4-14D4-47DF-8EC8-233675B90B83}"/>
                  </a:ext>
                </a:extLst>
              </p:cNvPr>
              <p:cNvCxnSpPr>
                <a:cxnSpLocks/>
                <a:stCxn id="46" idx="6"/>
                <a:endCxn id="51" idx="2"/>
              </p:cNvCxnSpPr>
              <p:nvPr/>
            </p:nvCxnSpPr>
            <p:spPr>
              <a:xfrm>
                <a:off x="4498190" y="1388891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ED4D729A-2B1A-4D9B-B455-E42757AF03D1}"/>
                  </a:ext>
                </a:extLst>
              </p:cNvPr>
              <p:cNvCxnSpPr>
                <a:cxnSpLocks/>
                <a:stCxn id="46" idx="6"/>
                <a:endCxn id="50" idx="2"/>
              </p:cNvCxnSpPr>
              <p:nvPr/>
            </p:nvCxnSpPr>
            <p:spPr>
              <a:xfrm flipV="1">
                <a:off x="4498190" y="573754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EC89D08-17FC-49A9-B5F6-F35A558971A4}"/>
                  </a:ext>
                </a:extLst>
              </p:cNvPr>
              <p:cNvCxnSpPr>
                <a:cxnSpLocks/>
                <a:stCxn id="46" idx="6"/>
                <a:endCxn id="52" idx="2"/>
              </p:cNvCxnSpPr>
              <p:nvPr/>
            </p:nvCxnSpPr>
            <p:spPr>
              <a:xfrm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712289FD-DF1F-4A2B-8049-7B27A5AAA2EC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FF6CAD52-4253-48A9-B673-4F9586E11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1388889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>
                <a:extLst>
                  <a:ext uri="{FF2B5EF4-FFF2-40B4-BE49-F238E27FC236}">
                    <a16:creationId xmlns:a16="http://schemas.microsoft.com/office/drawing/2014/main" id="{B20FACC2-2259-4D3B-9016-7072B021B15B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>
                <a:off x="4498190" y="1388891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AE100FA4-0453-40B5-B786-8FB43FF7F736}"/>
                  </a:ext>
                </a:extLst>
              </p:cNvPr>
              <p:cNvCxnSpPr>
                <a:cxnSpLocks/>
                <a:stCxn id="47" idx="6"/>
                <a:endCxn id="50" idx="2"/>
              </p:cNvCxnSpPr>
              <p:nvPr/>
            </p:nvCxnSpPr>
            <p:spPr>
              <a:xfrm flipV="1">
                <a:off x="4498190" y="573754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0A2282F8-E641-409D-A2E5-714B0517027E}"/>
                  </a:ext>
                </a:extLst>
              </p:cNvPr>
              <p:cNvCxnSpPr>
                <a:cxnSpLocks/>
                <a:stCxn id="47" idx="6"/>
                <a:endCxn id="51" idx="2"/>
              </p:cNvCxnSpPr>
              <p:nvPr/>
            </p:nvCxnSpPr>
            <p:spPr>
              <a:xfrm flipV="1">
                <a:off x="4498190" y="1388891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3676863-2EC7-4F2F-B44E-55B3DDAA9B01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498190" y="2204028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CFD8F38E-D7AD-464D-A82C-E0E6F7BF20B3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498190" y="2204028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2407B2A6-9588-49CA-B182-7732B8636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7F24966-02AD-4B5A-A9A9-001E855E2A89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>
                <a:off x="4498190" y="2204028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B85FFC79-7E3D-4CBB-88D5-9777E466DE1F}"/>
                  </a:ext>
                </a:extLst>
              </p:cNvPr>
              <p:cNvCxnSpPr>
                <a:cxnSpLocks/>
                <a:stCxn id="48" idx="6"/>
                <a:endCxn id="50" idx="2"/>
              </p:cNvCxnSpPr>
              <p:nvPr/>
            </p:nvCxnSpPr>
            <p:spPr>
              <a:xfrm flipV="1">
                <a:off x="4498190" y="573754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38EE3DC1-55E6-4AD3-8672-F0A09839B1A4}"/>
                  </a:ext>
                </a:extLst>
              </p:cNvPr>
              <p:cNvCxnSpPr>
                <a:cxnSpLocks/>
                <a:stCxn id="48" idx="6"/>
                <a:endCxn id="51" idx="2"/>
              </p:cNvCxnSpPr>
              <p:nvPr/>
            </p:nvCxnSpPr>
            <p:spPr>
              <a:xfrm flipV="1">
                <a:off x="4498190" y="1388891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777254B0-896D-446F-9538-2C0313D72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87212D7-1368-466F-8719-8B981FB4F48A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>
                <a:off x="4498190" y="3019165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9C8DCE33-C2CD-4FAF-88A2-0C373EC1F730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15D7085E-C8A3-4BB3-8C84-104B03C41587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>
                <a:off x="4498190" y="3019165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A09D27C5-1285-4630-87DB-ABC6298E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573753"/>
                <a:ext cx="1072013" cy="326054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5C192C5C-0EB2-43F1-84E9-17B621C50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1388890"/>
                <a:ext cx="1072013" cy="244541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B24CB74C-70B0-4D2B-BB4F-12D3BAD01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8190" y="2204027"/>
                <a:ext cx="1072013" cy="163027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47E97487-0D86-45E8-AAF9-338C08240601}"/>
                  </a:ext>
                </a:extLst>
              </p:cNvPr>
              <p:cNvCxnSpPr>
                <a:cxnSpLocks/>
                <a:stCxn id="49" idx="6"/>
                <a:endCxn id="53" idx="2"/>
              </p:cNvCxnSpPr>
              <p:nvPr/>
            </p:nvCxnSpPr>
            <p:spPr>
              <a:xfrm flipV="1">
                <a:off x="4498190" y="3019165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A59D74CC-D4D6-4F73-A5ED-AE5224C1D5D8}"/>
                  </a:ext>
                </a:extLst>
              </p:cNvPr>
              <p:cNvCxnSpPr>
                <a:cxnSpLocks/>
                <a:stCxn id="49" idx="6"/>
                <a:endCxn id="54" idx="2"/>
              </p:cNvCxnSpPr>
              <p:nvPr/>
            </p:nvCxnSpPr>
            <p:spPr>
              <a:xfrm>
                <a:off x="4498190" y="3834302"/>
                <a:ext cx="1072013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036B1339-089C-4C5D-86E2-16E344B1B3B4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4498190" y="3834302"/>
                <a:ext cx="1072013" cy="81513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A7EC0340-502B-4E9A-A327-CFCAFFD8C5E7}"/>
                  </a:ext>
                </a:extLst>
              </p:cNvPr>
              <p:cNvCxnSpPr>
                <a:cxnSpLocks/>
                <a:stCxn id="85" idx="6"/>
                <a:endCxn id="56" idx="2"/>
              </p:cNvCxnSpPr>
              <p:nvPr/>
            </p:nvCxnSpPr>
            <p:spPr>
              <a:xfrm>
                <a:off x="7407993" y="1393121"/>
                <a:ext cx="1068185" cy="128259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13248A37-6F7B-4CA6-AC78-08F84731564F}"/>
                  </a:ext>
                </a:extLst>
              </p:cNvPr>
              <p:cNvCxnSpPr>
                <a:cxnSpLocks/>
                <a:stCxn id="86" idx="6"/>
                <a:endCxn id="56" idx="2"/>
              </p:cNvCxnSpPr>
              <p:nvPr/>
            </p:nvCxnSpPr>
            <p:spPr>
              <a:xfrm>
                <a:off x="7407993" y="2208258"/>
                <a:ext cx="1068185" cy="46746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C2296145-F74B-4720-B300-4834E6B08A93}"/>
                  </a:ext>
                </a:extLst>
              </p:cNvPr>
              <p:cNvCxnSpPr>
                <a:cxnSpLocks/>
                <a:stCxn id="87" idx="6"/>
                <a:endCxn id="56" idx="2"/>
              </p:cNvCxnSpPr>
              <p:nvPr/>
            </p:nvCxnSpPr>
            <p:spPr>
              <a:xfrm flipV="1">
                <a:off x="7407993" y="2675718"/>
                <a:ext cx="1068185" cy="34767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2E25BB0C-221E-4E1A-8549-73505B14E7B6}"/>
                  </a:ext>
                </a:extLst>
              </p:cNvPr>
              <p:cNvCxnSpPr>
                <a:cxnSpLocks/>
                <a:stCxn id="88" idx="6"/>
                <a:endCxn id="56" idx="2"/>
              </p:cNvCxnSpPr>
              <p:nvPr/>
            </p:nvCxnSpPr>
            <p:spPr>
              <a:xfrm flipV="1">
                <a:off x="7407993" y="2675718"/>
                <a:ext cx="1068185" cy="116281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A2E0B239-F929-4D2A-92FD-B3649D5717FD}"/>
                  </a:ext>
                </a:extLst>
              </p:cNvPr>
              <p:cNvSpPr/>
              <p:nvPr/>
            </p:nvSpPr>
            <p:spPr>
              <a:xfrm>
                <a:off x="6867993" y="1123121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i="1" dirty="0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6FB68F99-435F-4A75-8AA2-45969383C8BC}"/>
                  </a:ext>
                </a:extLst>
              </p:cNvPr>
              <p:cNvSpPr/>
              <p:nvPr/>
            </p:nvSpPr>
            <p:spPr>
              <a:xfrm>
                <a:off x="6867993" y="1938258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400" i="1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98301A5C-C3E6-4D5A-BDE3-FAAE84B11E77}"/>
                  </a:ext>
                </a:extLst>
              </p:cNvPr>
              <p:cNvSpPr/>
              <p:nvPr/>
            </p:nvSpPr>
            <p:spPr>
              <a:xfrm>
                <a:off x="6867993" y="2753395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100" i="1" dirty="0"/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EE1A0220-27CD-40AC-8CA7-8830BA051EC5}"/>
                  </a:ext>
                </a:extLst>
              </p:cNvPr>
              <p:cNvSpPr/>
              <p:nvPr/>
            </p:nvSpPr>
            <p:spPr>
              <a:xfrm>
                <a:off x="6867993" y="3568532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200" i="1" dirty="0"/>
              </a:p>
            </p:txBody>
          </p: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3D12C96E-A32E-4CA1-9E51-E3A63CF60C6C}"/>
                  </a:ext>
                </a:extLst>
              </p:cNvPr>
              <p:cNvCxnSpPr>
                <a:cxnSpLocks/>
                <a:stCxn id="50" idx="6"/>
                <a:endCxn id="85" idx="2"/>
              </p:cNvCxnSpPr>
              <p:nvPr/>
            </p:nvCxnSpPr>
            <p:spPr>
              <a:xfrm>
                <a:off x="6110203" y="573754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312343C3-FF8F-4E60-868F-F6345D14EF4A}"/>
                  </a:ext>
                </a:extLst>
              </p:cNvPr>
              <p:cNvCxnSpPr>
                <a:cxnSpLocks/>
                <a:stCxn id="50" idx="6"/>
                <a:endCxn id="86" idx="2"/>
              </p:cNvCxnSpPr>
              <p:nvPr/>
            </p:nvCxnSpPr>
            <p:spPr>
              <a:xfrm>
                <a:off x="6110203" y="573754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24B74A29-AA69-4628-B591-E17E5F4C911E}"/>
                  </a:ext>
                </a:extLst>
              </p:cNvPr>
              <p:cNvCxnSpPr>
                <a:cxnSpLocks/>
                <a:stCxn id="50" idx="6"/>
                <a:endCxn id="87" idx="2"/>
              </p:cNvCxnSpPr>
              <p:nvPr/>
            </p:nvCxnSpPr>
            <p:spPr>
              <a:xfrm>
                <a:off x="6110203" y="573754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B3BD0426-64F1-4752-B7EB-31111CAD9537}"/>
                  </a:ext>
                </a:extLst>
              </p:cNvPr>
              <p:cNvCxnSpPr>
                <a:cxnSpLocks/>
                <a:stCxn id="50" idx="6"/>
                <a:endCxn id="88" idx="2"/>
              </p:cNvCxnSpPr>
              <p:nvPr/>
            </p:nvCxnSpPr>
            <p:spPr>
              <a:xfrm>
                <a:off x="6110203" y="573754"/>
                <a:ext cx="757790" cy="326477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A2C1A784-E612-4CCA-920A-7F9E35D68371}"/>
                  </a:ext>
                </a:extLst>
              </p:cNvPr>
              <p:cNvCxnSpPr>
                <a:cxnSpLocks/>
                <a:stCxn id="51" idx="6"/>
                <a:endCxn id="85" idx="2"/>
              </p:cNvCxnSpPr>
              <p:nvPr/>
            </p:nvCxnSpPr>
            <p:spPr>
              <a:xfrm>
                <a:off x="6110203" y="1388891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2E6266A7-2173-4862-B2BB-246B800186EA}"/>
                  </a:ext>
                </a:extLst>
              </p:cNvPr>
              <p:cNvCxnSpPr>
                <a:cxnSpLocks/>
                <a:stCxn id="51" idx="6"/>
                <a:endCxn id="86" idx="2"/>
              </p:cNvCxnSpPr>
              <p:nvPr/>
            </p:nvCxnSpPr>
            <p:spPr>
              <a:xfrm>
                <a:off x="6110203" y="1388891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FF09C2A3-9DD3-48CD-875E-D3075ABB58C0}"/>
                  </a:ext>
                </a:extLst>
              </p:cNvPr>
              <p:cNvCxnSpPr>
                <a:cxnSpLocks/>
                <a:stCxn id="51" idx="6"/>
                <a:endCxn id="87" idx="2"/>
              </p:cNvCxnSpPr>
              <p:nvPr/>
            </p:nvCxnSpPr>
            <p:spPr>
              <a:xfrm>
                <a:off x="6110203" y="1388891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6C2E2277-8FDE-40E1-848D-509ABA4046AA}"/>
                  </a:ext>
                </a:extLst>
              </p:cNvPr>
              <p:cNvCxnSpPr>
                <a:cxnSpLocks/>
                <a:stCxn id="51" idx="6"/>
                <a:endCxn id="88" idx="2"/>
              </p:cNvCxnSpPr>
              <p:nvPr/>
            </p:nvCxnSpPr>
            <p:spPr>
              <a:xfrm>
                <a:off x="6110203" y="1388891"/>
                <a:ext cx="757790" cy="244964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mit Pfeil 96">
                <a:extLst>
                  <a:ext uri="{FF2B5EF4-FFF2-40B4-BE49-F238E27FC236}">
                    <a16:creationId xmlns:a16="http://schemas.microsoft.com/office/drawing/2014/main" id="{CE0907E6-5058-4F57-8781-FC66991EA346}"/>
                  </a:ext>
                </a:extLst>
              </p:cNvPr>
              <p:cNvCxnSpPr>
                <a:cxnSpLocks/>
                <a:stCxn id="52" idx="6"/>
                <a:endCxn id="85" idx="2"/>
              </p:cNvCxnSpPr>
              <p:nvPr/>
            </p:nvCxnSpPr>
            <p:spPr>
              <a:xfrm flipV="1">
                <a:off x="6110203" y="1393121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mit Pfeil 97">
                <a:extLst>
                  <a:ext uri="{FF2B5EF4-FFF2-40B4-BE49-F238E27FC236}">
                    <a16:creationId xmlns:a16="http://schemas.microsoft.com/office/drawing/2014/main" id="{CFE2F9D5-B31E-4ACB-BC50-1DCEAFCD2BC4}"/>
                  </a:ext>
                </a:extLst>
              </p:cNvPr>
              <p:cNvCxnSpPr>
                <a:cxnSpLocks/>
                <a:stCxn id="52" idx="6"/>
                <a:endCxn id="86" idx="2"/>
              </p:cNvCxnSpPr>
              <p:nvPr/>
            </p:nvCxnSpPr>
            <p:spPr>
              <a:xfrm>
                <a:off x="6110203" y="2204028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mit Pfeil 98">
                <a:extLst>
                  <a:ext uri="{FF2B5EF4-FFF2-40B4-BE49-F238E27FC236}">
                    <a16:creationId xmlns:a16="http://schemas.microsoft.com/office/drawing/2014/main" id="{7A65D2B9-10FC-497C-A142-1E4D1EDC0726}"/>
                  </a:ext>
                </a:extLst>
              </p:cNvPr>
              <p:cNvCxnSpPr>
                <a:cxnSpLocks/>
                <a:stCxn id="52" idx="6"/>
                <a:endCxn id="87" idx="2"/>
              </p:cNvCxnSpPr>
              <p:nvPr/>
            </p:nvCxnSpPr>
            <p:spPr>
              <a:xfrm>
                <a:off x="6110203" y="2204028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mit Pfeil 99">
                <a:extLst>
                  <a:ext uri="{FF2B5EF4-FFF2-40B4-BE49-F238E27FC236}">
                    <a16:creationId xmlns:a16="http://schemas.microsoft.com/office/drawing/2014/main" id="{5618C55F-0088-4ED0-BB3B-49C2CF34CFE8}"/>
                  </a:ext>
                </a:extLst>
              </p:cNvPr>
              <p:cNvCxnSpPr>
                <a:cxnSpLocks/>
                <a:stCxn id="52" idx="6"/>
                <a:endCxn id="88" idx="2"/>
              </p:cNvCxnSpPr>
              <p:nvPr/>
            </p:nvCxnSpPr>
            <p:spPr>
              <a:xfrm>
                <a:off x="6110203" y="2204028"/>
                <a:ext cx="757790" cy="163450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C5E98C76-D585-4787-A594-F3BE11AF66DB}"/>
                  </a:ext>
                </a:extLst>
              </p:cNvPr>
              <p:cNvCxnSpPr>
                <a:cxnSpLocks/>
                <a:stCxn id="53" idx="6"/>
                <a:endCxn id="87" idx="2"/>
              </p:cNvCxnSpPr>
              <p:nvPr/>
            </p:nvCxnSpPr>
            <p:spPr>
              <a:xfrm>
                <a:off x="6110203" y="3019165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AA1DCD24-52C3-4669-B481-971552A91CCA}"/>
                  </a:ext>
                </a:extLst>
              </p:cNvPr>
              <p:cNvCxnSpPr>
                <a:cxnSpLocks/>
                <a:stCxn id="53" idx="6"/>
                <a:endCxn id="85" idx="2"/>
              </p:cNvCxnSpPr>
              <p:nvPr/>
            </p:nvCxnSpPr>
            <p:spPr>
              <a:xfrm flipV="1">
                <a:off x="6110203" y="1393121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5BBE7328-28D6-4CF2-A9CB-BA3E9BDDB064}"/>
                  </a:ext>
                </a:extLst>
              </p:cNvPr>
              <p:cNvCxnSpPr>
                <a:cxnSpLocks/>
                <a:stCxn id="53" idx="6"/>
                <a:endCxn id="86" idx="2"/>
              </p:cNvCxnSpPr>
              <p:nvPr/>
            </p:nvCxnSpPr>
            <p:spPr>
              <a:xfrm flipV="1">
                <a:off x="6110203" y="2208258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9FA54DF-51AB-4A86-8B94-84DC475E013E}"/>
                  </a:ext>
                </a:extLst>
              </p:cNvPr>
              <p:cNvCxnSpPr>
                <a:cxnSpLocks/>
                <a:stCxn id="53" idx="6"/>
                <a:endCxn id="88" idx="2"/>
              </p:cNvCxnSpPr>
              <p:nvPr/>
            </p:nvCxnSpPr>
            <p:spPr>
              <a:xfrm>
                <a:off x="6110203" y="3019165"/>
                <a:ext cx="757790" cy="81936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2485AAD9-69DF-4E77-B47C-56B23846570E}"/>
                  </a:ext>
                </a:extLst>
              </p:cNvPr>
              <p:cNvCxnSpPr>
                <a:cxnSpLocks/>
                <a:stCxn id="54" idx="6"/>
                <a:endCxn id="85" idx="2"/>
              </p:cNvCxnSpPr>
              <p:nvPr/>
            </p:nvCxnSpPr>
            <p:spPr>
              <a:xfrm flipV="1">
                <a:off x="6110203" y="1393121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5D47F66F-220E-4266-9C7C-68F03EFB6300}"/>
                  </a:ext>
                </a:extLst>
              </p:cNvPr>
              <p:cNvCxnSpPr>
                <a:cxnSpLocks/>
                <a:stCxn id="54" idx="6"/>
                <a:endCxn id="86" idx="2"/>
              </p:cNvCxnSpPr>
              <p:nvPr/>
            </p:nvCxnSpPr>
            <p:spPr>
              <a:xfrm flipV="1">
                <a:off x="6110203" y="2208258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mit Pfeil 106">
                <a:extLst>
                  <a:ext uri="{FF2B5EF4-FFF2-40B4-BE49-F238E27FC236}">
                    <a16:creationId xmlns:a16="http://schemas.microsoft.com/office/drawing/2014/main" id="{878B8737-5804-4FB0-A988-3CA4325F508E}"/>
                  </a:ext>
                </a:extLst>
              </p:cNvPr>
              <p:cNvCxnSpPr>
                <a:cxnSpLocks/>
                <a:stCxn id="54" idx="6"/>
                <a:endCxn id="88" idx="2"/>
              </p:cNvCxnSpPr>
              <p:nvPr/>
            </p:nvCxnSpPr>
            <p:spPr>
              <a:xfrm>
                <a:off x="6110203" y="3834302"/>
                <a:ext cx="757790" cy="423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6B1DC714-7CBA-4F88-B7FC-B00D95F45E9F}"/>
                  </a:ext>
                </a:extLst>
              </p:cNvPr>
              <p:cNvCxnSpPr>
                <a:cxnSpLocks/>
                <a:stCxn id="54" idx="6"/>
                <a:endCxn id="87" idx="2"/>
              </p:cNvCxnSpPr>
              <p:nvPr/>
            </p:nvCxnSpPr>
            <p:spPr>
              <a:xfrm flipV="1">
                <a:off x="6110203" y="3023395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mit Pfeil 108">
                <a:extLst>
                  <a:ext uri="{FF2B5EF4-FFF2-40B4-BE49-F238E27FC236}">
                    <a16:creationId xmlns:a16="http://schemas.microsoft.com/office/drawing/2014/main" id="{CD5172BA-12CE-406B-AF52-C37D142B0629}"/>
                  </a:ext>
                </a:extLst>
              </p:cNvPr>
              <p:cNvCxnSpPr>
                <a:cxnSpLocks/>
                <a:stCxn id="55" idx="6"/>
                <a:endCxn id="88" idx="2"/>
              </p:cNvCxnSpPr>
              <p:nvPr/>
            </p:nvCxnSpPr>
            <p:spPr>
              <a:xfrm flipV="1">
                <a:off x="6110203" y="3838532"/>
                <a:ext cx="757790" cy="81090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8B17D678-485D-481C-B3E0-A5AFABB9CB8F}"/>
                  </a:ext>
                </a:extLst>
              </p:cNvPr>
              <p:cNvCxnSpPr>
                <a:cxnSpLocks/>
                <a:stCxn id="55" idx="6"/>
                <a:endCxn id="87" idx="2"/>
              </p:cNvCxnSpPr>
              <p:nvPr/>
            </p:nvCxnSpPr>
            <p:spPr>
              <a:xfrm flipV="1">
                <a:off x="6110203" y="3023395"/>
                <a:ext cx="757790" cy="1626044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1C465962-E881-4781-B16D-FD65F1F2AE80}"/>
                  </a:ext>
                </a:extLst>
              </p:cNvPr>
              <p:cNvCxnSpPr>
                <a:cxnSpLocks/>
                <a:stCxn id="55" idx="6"/>
                <a:endCxn id="86" idx="2"/>
              </p:cNvCxnSpPr>
              <p:nvPr/>
            </p:nvCxnSpPr>
            <p:spPr>
              <a:xfrm flipV="1">
                <a:off x="6110203" y="2208258"/>
                <a:ext cx="757790" cy="244118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9297B138-5567-405B-AF1D-038A9D5916CF}"/>
                  </a:ext>
                </a:extLst>
              </p:cNvPr>
              <p:cNvCxnSpPr>
                <a:cxnSpLocks/>
                <a:stCxn id="55" idx="6"/>
                <a:endCxn id="85" idx="2"/>
              </p:cNvCxnSpPr>
              <p:nvPr/>
            </p:nvCxnSpPr>
            <p:spPr>
              <a:xfrm flipV="1">
                <a:off x="6110203" y="1393121"/>
                <a:ext cx="757790" cy="325631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feld 112"/>
            <p:cNvSpPr txBox="1"/>
            <p:nvPr/>
          </p:nvSpPr>
          <p:spPr>
            <a:xfrm>
              <a:off x="11134725" y="130583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>
                  <a:solidFill>
                    <a:srgbClr val="002060"/>
                  </a:solidFill>
                </a:rPr>
                <a:t>y</a:t>
              </a:r>
              <a:r>
                <a:rPr lang="de-DE" b="1" baseline="-25000" dirty="0" err="1" smtClean="0">
                  <a:solidFill>
                    <a:srgbClr val="002060"/>
                  </a:solidFill>
                </a:rPr>
                <a:t>i</a:t>
              </a:r>
              <a:endParaRPr lang="de-DE" b="1" baseline="-25000" dirty="0">
                <a:solidFill>
                  <a:srgbClr val="00206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7479886" y="1214602"/>
              <a:ext cx="3515527" cy="775926"/>
              <a:chOff x="2706521" y="4569325"/>
              <a:chExt cx="3515527" cy="775926"/>
            </a:xfrm>
          </p:grpSpPr>
          <p:grpSp>
            <p:nvGrpSpPr>
              <p:cNvPr id="114" name="Gruppieren 113"/>
              <p:cNvGrpSpPr/>
              <p:nvPr/>
            </p:nvGrpSpPr>
            <p:grpSpPr>
              <a:xfrm>
                <a:off x="2710326" y="4569325"/>
                <a:ext cx="3495265" cy="393094"/>
                <a:chOff x="3977974" y="1305838"/>
                <a:chExt cx="3495265" cy="393094"/>
              </a:xfrm>
            </p:grpSpPr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20FA74AA-6B54-4143-9435-8EC42EA2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" r="50190" b="159"/>
                <a:stretch/>
              </p:blipFill>
              <p:spPr>
                <a:xfrm>
                  <a:off x="3977974" y="1305838"/>
                  <a:ext cx="3495265" cy="393094"/>
                </a:xfrm>
                <a:prstGeom prst="rect">
                  <a:avLst/>
                </a:prstGeom>
              </p:spPr>
            </p:pic>
            <p:pic>
              <p:nvPicPr>
                <p:cNvPr id="116" name="Grafik 115">
                  <a:extLst>
                    <a:ext uri="{FF2B5EF4-FFF2-40B4-BE49-F238E27FC236}">
                      <a16:creationId xmlns:a16="http://schemas.microsoft.com/office/drawing/2014/main" id="{1504EC67-CAFF-421B-AF8F-6841C9996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9883" y="1307439"/>
                  <a:ext cx="405615" cy="373021"/>
                </a:xfrm>
                <a:prstGeom prst="rect">
                  <a:avLst/>
                </a:prstGeom>
              </p:spPr>
            </p:pic>
          </p:grpSp>
          <p:pic>
            <p:nvPicPr>
              <p:cNvPr id="118" name="Grafik 117">
                <a:extLst>
                  <a:ext uri="{FF2B5EF4-FFF2-40B4-BE49-F238E27FC236}">
                    <a16:creationId xmlns:a16="http://schemas.microsoft.com/office/drawing/2014/main" id="{20FA74AA-6B54-4143-9435-8EC42EA29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9901" t="-60"/>
              <a:stretch/>
            </p:blipFill>
            <p:spPr>
              <a:xfrm>
                <a:off x="2706521" y="4951293"/>
                <a:ext cx="3515527" cy="39395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hteck 119"/>
                <p:cNvSpPr/>
                <p:nvPr/>
              </p:nvSpPr>
              <p:spPr>
                <a:xfrm>
                  <a:off x="9408776" y="5589928"/>
                  <a:ext cx="43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DE" b="1" i="1" baseline="-2500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20" name="Rechteck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776" y="5589928"/>
                  <a:ext cx="43313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14085"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hteck 21"/>
            <p:cNvSpPr/>
            <p:nvPr/>
          </p:nvSpPr>
          <p:spPr>
            <a:xfrm>
              <a:off x="10736394" y="4190659"/>
              <a:ext cx="679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W, b</a:t>
              </a:r>
              <a:endParaRPr lang="de-DE" b="1" dirty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768243" y="5847173"/>
            <a:ext cx="4899530" cy="772215"/>
            <a:chOff x="4524565" y="2601154"/>
            <a:chExt cx="4899530" cy="772215"/>
          </a:xfrm>
        </p:grpSpPr>
        <p:sp>
          <p:nvSpPr>
            <p:cNvPr id="122" name="Rechteck 121"/>
            <p:cNvSpPr/>
            <p:nvPr/>
          </p:nvSpPr>
          <p:spPr>
            <a:xfrm>
              <a:off x="7933652" y="3111759"/>
              <a:ext cx="1481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100" i="1" dirty="0" smtClean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60EF9DF-E918-450F-AB96-B10D473C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4565" y="2601154"/>
              <a:ext cx="4899530" cy="5700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62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630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B29F89-B88B-4962-9780-80557ADD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97" y="1587532"/>
            <a:ext cx="1254082" cy="15687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922555" y="1279755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837CA8-1DF1-4636-94E7-26FF436DAA48}"/>
              </a:ext>
            </a:extLst>
          </p:cNvPr>
          <p:cNvSpPr txBox="1"/>
          <p:nvPr/>
        </p:nvSpPr>
        <p:spPr>
          <a:xfrm>
            <a:off x="4541691" y="2478642"/>
            <a:ext cx="4494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Annäherungsweise Darstellung des Modells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22" y="5768041"/>
            <a:ext cx="834744" cy="953434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381574" y="3190959"/>
            <a:ext cx="3515527" cy="775926"/>
            <a:chOff x="220969" y="2989774"/>
            <a:chExt cx="3515527" cy="77592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50190" b="159"/>
            <a:stretch/>
          </p:blipFill>
          <p:spPr>
            <a:xfrm>
              <a:off x="224774" y="2989774"/>
              <a:ext cx="3495265" cy="39309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683" y="2991375"/>
              <a:ext cx="405615" cy="37302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901" t="-60"/>
            <a:stretch/>
          </p:blipFill>
          <p:spPr>
            <a:xfrm>
              <a:off x="220969" y="3371742"/>
              <a:ext cx="3515527" cy="393958"/>
            </a:xfrm>
            <a:prstGeom prst="rect">
              <a:avLst/>
            </a:prstGeom>
          </p:spPr>
        </p:pic>
      </p:grpSp>
      <p:sp>
        <p:nvSpPr>
          <p:cNvPr id="22" name="Freihandform 21"/>
          <p:cNvSpPr/>
          <p:nvPr/>
        </p:nvSpPr>
        <p:spPr>
          <a:xfrm>
            <a:off x="1586255" y="4466100"/>
            <a:ext cx="1093509" cy="652956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1677815" y="4042306"/>
            <a:ext cx="91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2060"/>
                </a:solidFill>
              </a:rPr>
              <a:t>N (</a:t>
            </a:r>
            <a:r>
              <a:rPr lang="el-GR" sz="1400" b="1" dirty="0" smtClean="0">
                <a:solidFill>
                  <a:srgbClr val="002060"/>
                </a:solidFill>
              </a:rPr>
              <a:t>µ</a:t>
            </a:r>
            <a:r>
              <a:rPr lang="de-DE" sz="1400" b="1" dirty="0" smtClean="0">
                <a:solidFill>
                  <a:srgbClr val="002060"/>
                </a:solidFill>
              </a:rPr>
              <a:t>, </a:t>
            </a:r>
            <a:r>
              <a:rPr lang="el-GR" sz="1400" b="1" dirty="0" smtClean="0">
                <a:solidFill>
                  <a:srgbClr val="002060"/>
                </a:solidFill>
              </a:rPr>
              <a:t>σ</a:t>
            </a:r>
            <a:r>
              <a:rPr lang="de-DE" sz="1400" b="1" baseline="30000" dirty="0" smtClean="0">
                <a:solidFill>
                  <a:srgbClr val="002060"/>
                </a:solidFill>
              </a:rPr>
              <a:t>2</a:t>
            </a:r>
            <a:r>
              <a:rPr lang="de-DE" sz="1400" b="1" dirty="0" smtClean="0">
                <a:solidFill>
                  <a:srgbClr val="002060"/>
                </a:solidFill>
              </a:rPr>
              <a:t>)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8574873" y="1727739"/>
            <a:ext cx="2375115" cy="2092938"/>
            <a:chOff x="3958190" y="303754"/>
            <a:chExt cx="5237988" cy="46156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25" idx="6"/>
              <a:endCxn id="3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27" idx="6"/>
              <a:endCxn id="3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64" idx="6"/>
              <a:endCxn id="3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65" idx="6"/>
              <a:endCxn id="3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66" idx="6"/>
              <a:endCxn id="3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67" idx="6"/>
              <a:endCxn id="3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29" idx="6"/>
              <a:endCxn id="6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29" idx="6"/>
              <a:endCxn id="6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29" idx="6"/>
              <a:endCxn id="6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29" idx="6"/>
              <a:endCxn id="6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30" idx="6"/>
              <a:endCxn id="6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30" idx="6"/>
              <a:endCxn id="6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30" idx="6"/>
              <a:endCxn id="6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30" idx="6"/>
              <a:endCxn id="6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31" idx="6"/>
              <a:endCxn id="6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31" idx="6"/>
              <a:endCxn id="6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31" idx="6"/>
              <a:endCxn id="6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31" idx="6"/>
              <a:endCxn id="6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32" idx="6"/>
              <a:endCxn id="6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32" idx="6"/>
              <a:endCxn id="6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32" idx="6"/>
              <a:endCxn id="6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32" idx="6"/>
              <a:endCxn id="6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33" idx="6"/>
              <a:endCxn id="6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33" idx="6"/>
              <a:endCxn id="6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33" idx="6"/>
              <a:endCxn id="6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34" idx="6"/>
              <a:endCxn id="6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34" idx="6"/>
              <a:endCxn id="6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34" idx="6"/>
              <a:endCxn id="6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34" idx="6"/>
              <a:endCxn id="6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ihandform 91"/>
          <p:cNvSpPr/>
          <p:nvPr/>
        </p:nvSpPr>
        <p:spPr>
          <a:xfrm>
            <a:off x="5600015" y="4401799"/>
            <a:ext cx="1093509" cy="652956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3" name="Freihandform 92"/>
          <p:cNvSpPr/>
          <p:nvPr/>
        </p:nvSpPr>
        <p:spPr>
          <a:xfrm>
            <a:off x="5600014" y="3476626"/>
            <a:ext cx="1093509" cy="1560524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4" name="Freihandform 93"/>
          <p:cNvSpPr/>
          <p:nvPr/>
        </p:nvSpPr>
        <p:spPr>
          <a:xfrm>
            <a:off x="5834804" y="3921614"/>
            <a:ext cx="1542238" cy="1133141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6" name="Freihandform 95"/>
          <p:cNvSpPr/>
          <p:nvPr/>
        </p:nvSpPr>
        <p:spPr>
          <a:xfrm>
            <a:off x="5374235" y="3912811"/>
            <a:ext cx="475438" cy="1133141"/>
          </a:xfrm>
          <a:custGeom>
            <a:avLst/>
            <a:gdLst>
              <a:gd name="connsiteX0" fmla="*/ 0 w 7211505"/>
              <a:gd name="connsiteY0" fmla="*/ 2894029 h 2894029"/>
              <a:gd name="connsiteX1" fmla="*/ 1432874 w 7211505"/>
              <a:gd name="connsiteY1" fmla="*/ 2168165 h 2894029"/>
              <a:gd name="connsiteX2" fmla="*/ 3601039 w 7211505"/>
              <a:gd name="connsiteY2" fmla="*/ 0 h 2894029"/>
              <a:gd name="connsiteX3" fmla="*/ 5750351 w 7211505"/>
              <a:gd name="connsiteY3" fmla="*/ 2168165 h 2894029"/>
              <a:gd name="connsiteX4" fmla="*/ 7211505 w 7211505"/>
              <a:gd name="connsiteY4" fmla="*/ 2865748 h 28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05" h="2894029">
                <a:moveTo>
                  <a:pt x="0" y="2894029"/>
                </a:moveTo>
                <a:cubicBezTo>
                  <a:pt x="416350" y="2772266"/>
                  <a:pt x="832701" y="2650503"/>
                  <a:pt x="1432874" y="2168165"/>
                </a:cubicBezTo>
                <a:cubicBezTo>
                  <a:pt x="2033047" y="1685827"/>
                  <a:pt x="2881460" y="0"/>
                  <a:pt x="3601039" y="0"/>
                </a:cubicBezTo>
                <a:cubicBezTo>
                  <a:pt x="4320618" y="0"/>
                  <a:pt x="5148607" y="1690540"/>
                  <a:pt x="5750351" y="2168165"/>
                </a:cubicBezTo>
                <a:cubicBezTo>
                  <a:pt x="6352095" y="2645790"/>
                  <a:pt x="6856429" y="2762053"/>
                  <a:pt x="7211505" y="2865748"/>
                </a:cubicBezTo>
              </a:path>
            </a:pathLst>
          </a:custGeom>
          <a:ln w="317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5715199" y="5119056"/>
            <a:ext cx="91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2060"/>
                </a:solidFill>
              </a:rPr>
              <a:t>N (</a:t>
            </a:r>
            <a:r>
              <a:rPr lang="el-GR" sz="1400" b="1" dirty="0" smtClean="0">
                <a:solidFill>
                  <a:srgbClr val="002060"/>
                </a:solidFill>
              </a:rPr>
              <a:t>µ</a:t>
            </a:r>
            <a:r>
              <a:rPr lang="de-DE" sz="1400" b="1" dirty="0" smtClean="0">
                <a:solidFill>
                  <a:srgbClr val="002060"/>
                </a:solidFill>
              </a:rPr>
              <a:t>, </a:t>
            </a:r>
            <a:r>
              <a:rPr lang="el-GR" sz="1400" b="1" dirty="0" smtClean="0">
                <a:solidFill>
                  <a:srgbClr val="002060"/>
                </a:solidFill>
              </a:rPr>
              <a:t>σ</a:t>
            </a:r>
            <a:r>
              <a:rPr lang="de-DE" sz="1400" b="1" baseline="30000" dirty="0" smtClean="0">
                <a:solidFill>
                  <a:srgbClr val="002060"/>
                </a:solidFill>
              </a:rPr>
              <a:t>2</a:t>
            </a:r>
            <a:r>
              <a:rPr lang="de-DE" sz="1400" b="1" dirty="0" smtClean="0">
                <a:solidFill>
                  <a:srgbClr val="002060"/>
                </a:solidFill>
              </a:rPr>
              <a:t>)</a:t>
            </a:r>
            <a:endParaRPr lang="de-DE" sz="1400" b="1" dirty="0">
              <a:solidFill>
                <a:srgbClr val="002060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06" y="5426833"/>
            <a:ext cx="1059558" cy="1059558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>
          <a:xfrm>
            <a:off x="1496918" y="5303766"/>
            <a:ext cx="1287381" cy="128738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6C47C56E-870D-47E6-A8C1-62E21B7C6591}"/>
              </a:ext>
            </a:extLst>
          </p:cNvPr>
          <p:cNvSpPr txBox="1"/>
          <p:nvPr/>
        </p:nvSpPr>
        <p:spPr>
          <a:xfrm>
            <a:off x="8850966" y="1252018"/>
            <a:ext cx="2433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Neuronales Netzwerk</a:t>
            </a:r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19" y="4075998"/>
            <a:ext cx="780204" cy="780204"/>
          </a:xfrm>
          <a:prstGeom prst="rect">
            <a:avLst/>
          </a:prstGeom>
        </p:spPr>
      </p:pic>
      <p:sp>
        <p:nvSpPr>
          <p:cNvPr id="102" name="Ellipse 101"/>
          <p:cNvSpPr/>
          <p:nvPr/>
        </p:nvSpPr>
        <p:spPr>
          <a:xfrm>
            <a:off x="8338373" y="3870739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" name="Grafik 1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08" y="4050097"/>
            <a:ext cx="780204" cy="780204"/>
          </a:xfrm>
          <a:prstGeom prst="rect">
            <a:avLst/>
          </a:prstGeom>
        </p:spPr>
      </p:pic>
      <p:sp>
        <p:nvSpPr>
          <p:cNvPr id="106" name="Ellipse 105"/>
          <p:cNvSpPr/>
          <p:nvPr/>
        </p:nvSpPr>
        <p:spPr>
          <a:xfrm>
            <a:off x="10242184" y="3906268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7" name="Grafik 10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19" y="5280178"/>
            <a:ext cx="780204" cy="780204"/>
          </a:xfrm>
          <a:prstGeom prst="rect">
            <a:avLst/>
          </a:prstGeom>
        </p:spPr>
      </p:pic>
      <p:sp>
        <p:nvSpPr>
          <p:cNvPr id="108" name="Ellipse 107"/>
          <p:cNvSpPr/>
          <p:nvPr/>
        </p:nvSpPr>
        <p:spPr>
          <a:xfrm>
            <a:off x="8543853" y="5496153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08" y="5322632"/>
            <a:ext cx="780204" cy="780204"/>
          </a:xfrm>
          <a:prstGeom prst="rect">
            <a:avLst/>
          </a:prstGeom>
        </p:spPr>
      </p:pic>
      <p:sp>
        <p:nvSpPr>
          <p:cNvPr id="110" name="Ellipse 109"/>
          <p:cNvSpPr/>
          <p:nvPr/>
        </p:nvSpPr>
        <p:spPr>
          <a:xfrm>
            <a:off x="10194309" y="5304214"/>
            <a:ext cx="947961" cy="9479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6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/>
      <p:bldP spid="92" grpId="0" animBg="1"/>
      <p:bldP spid="93" grpId="0" animBg="1"/>
      <p:bldP spid="94" grpId="0" animBg="1"/>
      <p:bldP spid="96" grpId="0" animBg="1"/>
      <p:bldP spid="97" grpId="0"/>
      <p:bldP spid="21" grpId="0" animBg="1"/>
      <p:bldP spid="100" grpId="0"/>
      <p:bldP spid="102" grpId="0" animBg="1"/>
      <p:bldP spid="106" grpId="0" animBg="1"/>
      <p:bldP spid="108" grpId="0" animBg="1"/>
      <p:bldP spid="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952500" y="534200"/>
            <a:ext cx="9856398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Eine Verlustfunktion misst, wie gut ein neuronales Netzmodell eine bestimmte Aufgabe erfüllt, in den meisten Fällen eine Regression oder Klassifizierung.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Wir müssen den Wert der Verlustfunktion während des Backpropagation-Schrittes minimieren, um das neuronale Netz zu verbessern.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002060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002060"/>
                </a:solidFill>
              </a:rPr>
              <a:t>Verlustfunktion erstellen: Methode der kleinsten Quadrate, 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 und Kreuzentropie (</a:t>
            </a:r>
            <a:r>
              <a:rPr lang="de-DE" i="1" dirty="0">
                <a:solidFill>
                  <a:srgbClr val="002060"/>
                </a:solidFill>
              </a:rPr>
              <a:t>nächste Folge</a:t>
            </a:r>
            <a:r>
              <a:rPr lang="de-DE" b="1" dirty="0" smtClean="0">
                <a:solidFill>
                  <a:srgbClr val="002060"/>
                </a:solidFill>
              </a:rPr>
              <a:t>).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03834" y="759695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08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945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B048DE-6086-4D5A-BF08-2A0C94B778B4}"/>
              </a:ext>
            </a:extLst>
          </p:cNvPr>
          <p:cNvSpPr txBox="1"/>
          <p:nvPr/>
        </p:nvSpPr>
        <p:spPr>
          <a:xfrm>
            <a:off x="3378756" y="1575632"/>
            <a:ext cx="56578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Kreuzentropie</a:t>
            </a:r>
          </a:p>
          <a:p>
            <a:pPr algn="ctr"/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für</a:t>
            </a:r>
          </a:p>
          <a:p>
            <a:pPr algn="ctr"/>
            <a:r>
              <a:rPr lang="de-DE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Verlustfunktion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76E341-8A48-4DCB-B3E8-ED397C963C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22" y="5768041"/>
            <a:ext cx="834744" cy="95343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018346" y="5230401"/>
            <a:ext cx="6479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5">
                    <a:lumMod val="75000"/>
                  </a:schemeClr>
                </a:solidFill>
              </a:rPr>
              <a:t>Vielen herzlichen Dank für eure 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Aufmerksamkeit!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5484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Potter Stewart </a:t>
            </a:r>
            <a:r>
              <a:rPr lang="de-DE" dirty="0">
                <a:solidFill>
                  <a:srgbClr val="002060"/>
                </a:solidFill>
              </a:rPr>
              <a:t>(1915-1985)</a:t>
            </a:r>
            <a:endParaRPr lang="de-DE" b="1" dirty="0">
              <a:solidFill>
                <a:srgbClr val="002060"/>
              </a:solidFill>
            </a:endParaRPr>
          </a:p>
          <a:p>
            <a:pPr algn="just"/>
            <a:r>
              <a:rPr lang="de-DE" dirty="0">
                <a:solidFill>
                  <a:srgbClr val="002060"/>
                </a:solidFill>
              </a:rPr>
              <a:t>US-amerikanischer Jurist und von 1958 bis Juli 1981 beisitzender Richter am Obersten Gerichtshof der Vereinigten Staaten.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882E47-FBC2-4F8B-815F-6D7369B1D0BA}"/>
              </a:ext>
            </a:extLst>
          </p:cNvPr>
          <p:cNvSpPr txBox="1"/>
          <p:nvPr/>
        </p:nvSpPr>
        <p:spPr>
          <a:xfrm>
            <a:off x="915837" y="3606636"/>
            <a:ext cx="106062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Für die breitere Öffentlichkeit mag Stewart durch ein Zitat, oder einem Fragment daraus, besonders bekannt geworden sein, das in dem Fall </a:t>
            </a:r>
            <a:r>
              <a:rPr lang="de-DE" dirty="0" err="1">
                <a:solidFill>
                  <a:srgbClr val="002060"/>
                </a:solidFill>
              </a:rPr>
              <a:t>Jacobellis</a:t>
            </a:r>
            <a:r>
              <a:rPr lang="de-DE" dirty="0">
                <a:solidFill>
                  <a:srgbClr val="002060"/>
                </a:solidFill>
              </a:rPr>
              <a:t> gegen Ohio (1964) gefallen ist. Stewart schrieb in seiner kurzen Einverständniserklärung, dass „</a:t>
            </a:r>
            <a:r>
              <a:rPr lang="de-DE" dirty="0" err="1">
                <a:solidFill>
                  <a:srgbClr val="002060"/>
                </a:solidFill>
              </a:rPr>
              <a:t>hard</a:t>
            </a:r>
            <a:r>
              <a:rPr lang="de-DE" dirty="0">
                <a:solidFill>
                  <a:srgbClr val="002060"/>
                </a:solidFill>
              </a:rPr>
              <a:t>-core </a:t>
            </a:r>
            <a:r>
              <a:rPr lang="de-DE" dirty="0" err="1">
                <a:solidFill>
                  <a:srgbClr val="002060"/>
                </a:solidFill>
              </a:rPr>
              <a:t>pornography</a:t>
            </a:r>
            <a:r>
              <a:rPr lang="de-DE" dirty="0">
                <a:solidFill>
                  <a:srgbClr val="002060"/>
                </a:solidFill>
              </a:rPr>
              <a:t>“ </a:t>
            </a:r>
            <a:r>
              <a:rPr lang="de-DE" b="1" dirty="0">
                <a:solidFill>
                  <a:srgbClr val="002060"/>
                </a:solidFill>
              </a:rPr>
              <a:t>schwer zu definieren </a:t>
            </a:r>
            <a:r>
              <a:rPr lang="de-DE" dirty="0">
                <a:solidFill>
                  <a:srgbClr val="002060"/>
                </a:solidFill>
              </a:rPr>
              <a:t>sei, aber (frei übersetzt) „</a:t>
            </a:r>
            <a:r>
              <a:rPr lang="de-DE" b="1" dirty="0">
                <a:solidFill>
                  <a:srgbClr val="002060"/>
                </a:solidFill>
              </a:rPr>
              <a:t>ich erkenne sie, wenn ich sie sehe</a:t>
            </a:r>
            <a:r>
              <a:rPr lang="de-DE" dirty="0">
                <a:solidFill>
                  <a:srgbClr val="002060"/>
                </a:solidFill>
              </a:rPr>
              <a:t>.“</a:t>
            </a:r>
          </a:p>
          <a:p>
            <a:pPr algn="r"/>
            <a:r>
              <a:rPr lang="de-DE" sz="1200" i="1" dirty="0">
                <a:solidFill>
                  <a:srgbClr val="002060"/>
                </a:solidFill>
              </a:rPr>
              <a:t>Wall Street Journal, 2007</a:t>
            </a:r>
            <a:endParaRPr lang="de-DE" sz="1600" i="1" dirty="0">
              <a:solidFill>
                <a:srgbClr val="00206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BF88-1EE4-4868-B70F-322024D7B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16" y="1413616"/>
            <a:ext cx="4468484" cy="18721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32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Wie die Verlustfunktion gestaltet wird?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F2D0FB-7264-4CF8-8E6E-4BFA0652B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1578838"/>
            <a:ext cx="2328672" cy="291288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80BDD0-0941-4E08-ACB4-DC373EA75D07}"/>
              </a:ext>
            </a:extLst>
          </p:cNvPr>
          <p:cNvSpPr txBox="1"/>
          <p:nvPr/>
        </p:nvSpPr>
        <p:spPr>
          <a:xfrm>
            <a:off x="539925" y="1209506"/>
            <a:ext cx="3334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nicht in der Realität existieren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4F8AC6-E8B8-4E78-B66E-5214B613885B}"/>
              </a:ext>
            </a:extLst>
          </p:cNvPr>
          <p:cNvGrpSpPr/>
          <p:nvPr/>
        </p:nvGrpSpPr>
        <p:grpSpPr>
          <a:xfrm rot="5400000">
            <a:off x="5456726" y="2091456"/>
            <a:ext cx="4001791" cy="3526355"/>
            <a:chOff x="3958190" y="303754"/>
            <a:chExt cx="5237988" cy="461568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3509659-1006-4F54-A5E5-58D3C3F2DE74}"/>
                </a:ext>
              </a:extLst>
            </p:cNvPr>
            <p:cNvSpPr/>
            <p:nvPr/>
          </p:nvSpPr>
          <p:spPr>
            <a:xfrm>
              <a:off x="3958190" y="1118891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600" b="1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BBC6083-8432-4EE2-9FB9-CA53397A73CF}"/>
                </a:ext>
              </a:extLst>
            </p:cNvPr>
            <p:cNvSpPr/>
            <p:nvPr/>
          </p:nvSpPr>
          <p:spPr>
            <a:xfrm>
              <a:off x="3958190" y="1934028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b="1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AD2236-8E5D-4509-A60D-4DDA2DCDB05A}"/>
                </a:ext>
              </a:extLst>
            </p:cNvPr>
            <p:cNvSpPr/>
            <p:nvPr/>
          </p:nvSpPr>
          <p:spPr>
            <a:xfrm>
              <a:off x="3958190" y="2749165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b="1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59E2A27-21CA-4EE5-9C74-9021F9BBC035}"/>
                </a:ext>
              </a:extLst>
            </p:cNvPr>
            <p:cNvSpPr/>
            <p:nvPr/>
          </p:nvSpPr>
          <p:spPr>
            <a:xfrm>
              <a:off x="3958190" y="3564302"/>
              <a:ext cx="540000" cy="54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8E8CE05-C3EE-4DB6-B13D-98D120B1D9C0}"/>
                </a:ext>
              </a:extLst>
            </p:cNvPr>
            <p:cNvSpPr/>
            <p:nvPr/>
          </p:nvSpPr>
          <p:spPr>
            <a:xfrm>
              <a:off x="5570203" y="303754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093CC92-9EB2-485F-AD9E-262DCDB3640C}"/>
                </a:ext>
              </a:extLst>
            </p:cNvPr>
            <p:cNvSpPr/>
            <p:nvPr/>
          </p:nvSpPr>
          <p:spPr>
            <a:xfrm>
              <a:off x="5570203" y="111889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16D438B-2CB9-42B9-9959-46F6D87B2451}"/>
                </a:ext>
              </a:extLst>
            </p:cNvPr>
            <p:cNvSpPr/>
            <p:nvPr/>
          </p:nvSpPr>
          <p:spPr>
            <a:xfrm>
              <a:off x="5570203" y="193402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5BB84C7-82B1-4081-BEE8-AE169B5B39E4}"/>
                </a:ext>
              </a:extLst>
            </p:cNvPr>
            <p:cNvSpPr/>
            <p:nvPr/>
          </p:nvSpPr>
          <p:spPr>
            <a:xfrm>
              <a:off x="5570203" y="274916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2394BE6-AB74-4867-B78C-EC7B320B3E38}"/>
                </a:ext>
              </a:extLst>
            </p:cNvPr>
            <p:cNvSpPr/>
            <p:nvPr/>
          </p:nvSpPr>
          <p:spPr>
            <a:xfrm>
              <a:off x="5570203" y="356430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A3BCC1B-65BA-42E0-8573-58BFEFE59D38}"/>
                </a:ext>
              </a:extLst>
            </p:cNvPr>
            <p:cNvSpPr/>
            <p:nvPr/>
          </p:nvSpPr>
          <p:spPr>
            <a:xfrm>
              <a:off x="5570203" y="437943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EDF5EEF-B7E8-484B-BFF6-1C01F9EC3AC0}"/>
                </a:ext>
              </a:extLst>
            </p:cNvPr>
            <p:cNvSpPr/>
            <p:nvPr/>
          </p:nvSpPr>
          <p:spPr>
            <a:xfrm>
              <a:off x="8476178" y="23157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4B252E4-14D4-47DF-8EC8-233675B90B83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4498190" y="1388891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ED4D729A-2B1A-4D9B-B455-E42757AF03D1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4498190" y="573754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EC89D08-17FC-49A9-B5F6-F35A558971A4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712289FD-DF1F-4A2B-8049-7B27A5AAA2EC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F6CAD52-4253-48A9-B673-4F9586E11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1388889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20FACC2-2259-4D3B-9016-7072B021B15B}"/>
                </a:ext>
              </a:extLst>
            </p:cNvPr>
            <p:cNvCxnSpPr>
              <a:cxnSpLocks/>
              <a:stCxn id="14" idx="6"/>
              <a:endCxn id="24" idx="2"/>
            </p:cNvCxnSpPr>
            <p:nvPr/>
          </p:nvCxnSpPr>
          <p:spPr>
            <a:xfrm>
              <a:off x="4498190" y="1388891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AE100FA4-0453-40B5-B786-8FB43FF7F736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98190" y="573754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A2282F8-E641-409D-A2E5-714B0517027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98190" y="1388891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3676863-2EC7-4F2F-B44E-55B3DDAA9B01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98190" y="2204028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CFD8F38E-D7AD-464D-A82C-E0E6F7BF20B3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98190" y="2204028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407B2A6-9588-49CA-B182-7732B8636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7F24966-02AD-4B5A-A9A9-001E855E2A89}"/>
                </a:ext>
              </a:extLst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4498190" y="2204028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B85FFC79-7E3D-4CBB-88D5-9777E466DE1F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4498190" y="573754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38EE3DC1-55E6-4AD3-8672-F0A09839B1A4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98190" y="1388891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77254B0-896D-446F-9538-2C0313D72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87212D7-1368-466F-8719-8B981FB4F48A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98190" y="3019165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C8DCE33-C2CD-4FAF-88A2-0C373EC1F730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5D7085E-C8A3-4BB3-8C84-104B03C41587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>
              <a:off x="4498190" y="3019165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09D27C5-1285-4630-87DB-ABC6298E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573753"/>
              <a:ext cx="1072013" cy="32605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5C192C5C-0EB2-43F1-84E9-17B621C50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1388890"/>
              <a:ext cx="1072013" cy="2445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24CB74C-70B0-4D2B-BB4F-12D3BAD01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190" y="2204027"/>
              <a:ext cx="1072013" cy="16302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7E97487-0D86-45E8-AAF9-338C08240601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498190" y="3019165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59D74CC-D4D6-4F73-A5ED-AE5224C1D5D8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498190" y="3834302"/>
              <a:ext cx="10720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036B1339-089C-4C5D-86E2-16E344B1B3B4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4498190" y="3834302"/>
              <a:ext cx="1072013" cy="8151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A7EC0340-502B-4E9A-A327-CFCAFFD8C5E7}"/>
                </a:ext>
              </a:extLst>
            </p:cNvPr>
            <p:cNvCxnSpPr>
              <a:cxnSpLocks/>
              <a:stCxn id="54" idx="6"/>
              <a:endCxn id="25" idx="2"/>
            </p:cNvCxnSpPr>
            <p:nvPr/>
          </p:nvCxnSpPr>
          <p:spPr>
            <a:xfrm>
              <a:off x="7407993" y="1393121"/>
              <a:ext cx="1068185" cy="12825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13248A37-6F7B-4CA6-AC78-08F84731564F}"/>
                </a:ext>
              </a:extLst>
            </p:cNvPr>
            <p:cNvCxnSpPr>
              <a:cxnSpLocks/>
              <a:stCxn id="55" idx="6"/>
              <a:endCxn id="25" idx="2"/>
            </p:cNvCxnSpPr>
            <p:nvPr/>
          </p:nvCxnSpPr>
          <p:spPr>
            <a:xfrm>
              <a:off x="7407993" y="2208258"/>
              <a:ext cx="1068185" cy="4674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C2296145-F74B-4720-B300-4834E6B08A93}"/>
                </a:ext>
              </a:extLst>
            </p:cNvPr>
            <p:cNvCxnSpPr>
              <a:cxnSpLocks/>
              <a:stCxn id="56" idx="6"/>
              <a:endCxn id="25" idx="2"/>
            </p:cNvCxnSpPr>
            <p:nvPr/>
          </p:nvCxnSpPr>
          <p:spPr>
            <a:xfrm flipV="1">
              <a:off x="7407993" y="2675718"/>
              <a:ext cx="1068185" cy="3476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E25BB0C-221E-4E1A-8549-73505B14E7B6}"/>
                </a:ext>
              </a:extLst>
            </p:cNvPr>
            <p:cNvCxnSpPr>
              <a:cxnSpLocks/>
              <a:stCxn id="57" idx="6"/>
              <a:endCxn id="25" idx="2"/>
            </p:cNvCxnSpPr>
            <p:nvPr/>
          </p:nvCxnSpPr>
          <p:spPr>
            <a:xfrm flipV="1">
              <a:off x="7407993" y="2675718"/>
              <a:ext cx="1068185" cy="11628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2E0B239-F929-4D2A-92FD-B3649D5717FD}"/>
                </a:ext>
              </a:extLst>
            </p:cNvPr>
            <p:cNvSpPr/>
            <p:nvPr/>
          </p:nvSpPr>
          <p:spPr>
            <a:xfrm>
              <a:off x="6867993" y="1123121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i="1" dirty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FB68F99-435F-4A75-8AA2-45969383C8BC}"/>
                </a:ext>
              </a:extLst>
            </p:cNvPr>
            <p:cNvSpPr/>
            <p:nvPr/>
          </p:nvSpPr>
          <p:spPr>
            <a:xfrm>
              <a:off x="6867993" y="1938258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400" i="1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98301A5C-C3E6-4D5A-BDE3-FAAE84B11E77}"/>
                </a:ext>
              </a:extLst>
            </p:cNvPr>
            <p:cNvSpPr/>
            <p:nvPr/>
          </p:nvSpPr>
          <p:spPr>
            <a:xfrm>
              <a:off x="6867993" y="2753395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100" i="1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EE1A0220-27CD-40AC-8CA7-8830BA051EC5}"/>
                </a:ext>
              </a:extLst>
            </p:cNvPr>
            <p:cNvSpPr/>
            <p:nvPr/>
          </p:nvSpPr>
          <p:spPr>
            <a:xfrm>
              <a:off x="6867993" y="356853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200" i="1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12C96E-A32E-4CA1-9E51-E3A63CF60C6C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>
              <a:off x="6110203" y="573754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312343C3-FF8F-4E60-868F-F6345D14EF4A}"/>
                </a:ext>
              </a:extLst>
            </p:cNvPr>
            <p:cNvCxnSpPr>
              <a:cxnSpLocks/>
              <a:stCxn id="19" idx="6"/>
              <a:endCxn id="55" idx="2"/>
            </p:cNvCxnSpPr>
            <p:nvPr/>
          </p:nvCxnSpPr>
          <p:spPr>
            <a:xfrm>
              <a:off x="6110203" y="573754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24B74A29-AA69-4628-B591-E17E5F4C911E}"/>
                </a:ext>
              </a:extLst>
            </p:cNvPr>
            <p:cNvCxnSpPr>
              <a:cxnSpLocks/>
              <a:stCxn id="19" idx="6"/>
              <a:endCxn id="56" idx="2"/>
            </p:cNvCxnSpPr>
            <p:nvPr/>
          </p:nvCxnSpPr>
          <p:spPr>
            <a:xfrm>
              <a:off x="6110203" y="573754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3BD0426-64F1-4752-B7EB-31111CAD9537}"/>
                </a:ext>
              </a:extLst>
            </p:cNvPr>
            <p:cNvCxnSpPr>
              <a:cxnSpLocks/>
              <a:stCxn id="19" idx="6"/>
              <a:endCxn id="57" idx="2"/>
            </p:cNvCxnSpPr>
            <p:nvPr/>
          </p:nvCxnSpPr>
          <p:spPr>
            <a:xfrm>
              <a:off x="6110203" y="573754"/>
              <a:ext cx="757790" cy="326477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A2C1A784-E612-4CCA-920A-7F9E35D68371}"/>
                </a:ext>
              </a:extLst>
            </p:cNvPr>
            <p:cNvCxnSpPr>
              <a:cxnSpLocks/>
              <a:stCxn id="20" idx="6"/>
              <a:endCxn id="54" idx="2"/>
            </p:cNvCxnSpPr>
            <p:nvPr/>
          </p:nvCxnSpPr>
          <p:spPr>
            <a:xfrm>
              <a:off x="6110203" y="1388891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E6266A7-2173-4862-B2BB-246B800186EA}"/>
                </a:ext>
              </a:extLst>
            </p:cNvPr>
            <p:cNvCxnSpPr>
              <a:cxnSpLocks/>
              <a:stCxn id="20" idx="6"/>
              <a:endCxn id="55" idx="2"/>
            </p:cNvCxnSpPr>
            <p:nvPr/>
          </p:nvCxnSpPr>
          <p:spPr>
            <a:xfrm>
              <a:off x="6110203" y="1388891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FF09C2A3-9DD3-48CD-875E-D3075ABB58C0}"/>
                </a:ext>
              </a:extLst>
            </p:cNvPr>
            <p:cNvCxnSpPr>
              <a:cxnSpLocks/>
              <a:stCxn id="20" idx="6"/>
              <a:endCxn id="56" idx="2"/>
            </p:cNvCxnSpPr>
            <p:nvPr/>
          </p:nvCxnSpPr>
          <p:spPr>
            <a:xfrm>
              <a:off x="6110203" y="1388891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C2E2277-8FDE-40E1-848D-509ABA4046AA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>
              <a:off x="6110203" y="1388891"/>
              <a:ext cx="757790" cy="24496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CE0907E6-5058-4F57-8781-FC66991EA346}"/>
                </a:ext>
              </a:extLst>
            </p:cNvPr>
            <p:cNvCxnSpPr>
              <a:cxnSpLocks/>
              <a:stCxn id="21" idx="6"/>
              <a:endCxn id="54" idx="2"/>
            </p:cNvCxnSpPr>
            <p:nvPr/>
          </p:nvCxnSpPr>
          <p:spPr>
            <a:xfrm flipV="1">
              <a:off x="6110203" y="1393121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CFE2F9D5-B31E-4ACB-BC50-1DCEAFCD2BC4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>
              <a:off x="6110203" y="2204028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7A65D2B9-10FC-497C-A142-1E4D1EDC0726}"/>
                </a:ext>
              </a:extLst>
            </p:cNvPr>
            <p:cNvCxnSpPr>
              <a:cxnSpLocks/>
              <a:stCxn id="21" idx="6"/>
              <a:endCxn id="56" idx="2"/>
            </p:cNvCxnSpPr>
            <p:nvPr/>
          </p:nvCxnSpPr>
          <p:spPr>
            <a:xfrm>
              <a:off x="6110203" y="2204028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5618C55F-0088-4ED0-BB3B-49C2CF34CFE8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>
              <a:off x="6110203" y="2204028"/>
              <a:ext cx="757790" cy="16345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5E98C76-D585-4787-A594-F3BE11AF66DB}"/>
                </a:ext>
              </a:extLst>
            </p:cNvPr>
            <p:cNvCxnSpPr>
              <a:cxnSpLocks/>
              <a:stCxn id="22" idx="6"/>
              <a:endCxn id="56" idx="2"/>
            </p:cNvCxnSpPr>
            <p:nvPr/>
          </p:nvCxnSpPr>
          <p:spPr>
            <a:xfrm>
              <a:off x="6110203" y="3019165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AA1DCD24-52C3-4669-B481-971552A91CC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>
            <a:xfrm flipV="1">
              <a:off x="6110203" y="1393121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5BBE7328-28D6-4CF2-A9CB-BA3E9BDDB064}"/>
                </a:ext>
              </a:extLst>
            </p:cNvPr>
            <p:cNvCxnSpPr>
              <a:cxnSpLocks/>
              <a:stCxn id="22" idx="6"/>
              <a:endCxn id="55" idx="2"/>
            </p:cNvCxnSpPr>
            <p:nvPr/>
          </p:nvCxnSpPr>
          <p:spPr>
            <a:xfrm flipV="1">
              <a:off x="6110203" y="2208258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9FA54DF-51AB-4A86-8B94-84DC475E013E}"/>
                </a:ext>
              </a:extLst>
            </p:cNvPr>
            <p:cNvCxnSpPr>
              <a:cxnSpLocks/>
              <a:stCxn id="22" idx="6"/>
              <a:endCxn id="57" idx="2"/>
            </p:cNvCxnSpPr>
            <p:nvPr/>
          </p:nvCxnSpPr>
          <p:spPr>
            <a:xfrm>
              <a:off x="6110203" y="3019165"/>
              <a:ext cx="757790" cy="81936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485AAD9-69DF-4E77-B47C-56B23846570E}"/>
                </a:ext>
              </a:extLst>
            </p:cNvPr>
            <p:cNvCxnSpPr>
              <a:cxnSpLocks/>
              <a:stCxn id="23" idx="6"/>
              <a:endCxn id="54" idx="2"/>
            </p:cNvCxnSpPr>
            <p:nvPr/>
          </p:nvCxnSpPr>
          <p:spPr>
            <a:xfrm flipV="1">
              <a:off x="6110203" y="1393121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5D47F66F-220E-4266-9C7C-68F03EFB6300}"/>
                </a:ext>
              </a:extLst>
            </p:cNvPr>
            <p:cNvCxnSpPr>
              <a:cxnSpLocks/>
              <a:stCxn id="23" idx="6"/>
              <a:endCxn id="55" idx="2"/>
            </p:cNvCxnSpPr>
            <p:nvPr/>
          </p:nvCxnSpPr>
          <p:spPr>
            <a:xfrm flipV="1">
              <a:off x="6110203" y="2208258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878B8737-5804-4FB0-A988-3CA4325F508E}"/>
                </a:ext>
              </a:extLst>
            </p:cNvPr>
            <p:cNvCxnSpPr>
              <a:cxnSpLocks/>
              <a:stCxn id="23" idx="6"/>
              <a:endCxn id="57" idx="2"/>
            </p:cNvCxnSpPr>
            <p:nvPr/>
          </p:nvCxnSpPr>
          <p:spPr>
            <a:xfrm>
              <a:off x="6110203" y="3834302"/>
              <a:ext cx="757790" cy="42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6B1DC714-7CBA-4F88-B7FC-B00D95F45E9F}"/>
                </a:ext>
              </a:extLst>
            </p:cNvPr>
            <p:cNvCxnSpPr>
              <a:cxnSpLocks/>
              <a:stCxn id="23" idx="6"/>
              <a:endCxn id="56" idx="2"/>
            </p:cNvCxnSpPr>
            <p:nvPr/>
          </p:nvCxnSpPr>
          <p:spPr>
            <a:xfrm flipV="1">
              <a:off x="6110203" y="3023395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CD5172BA-12CE-406B-AF52-C37D142B0629}"/>
                </a:ext>
              </a:extLst>
            </p:cNvPr>
            <p:cNvCxnSpPr>
              <a:cxnSpLocks/>
              <a:stCxn id="24" idx="6"/>
              <a:endCxn id="57" idx="2"/>
            </p:cNvCxnSpPr>
            <p:nvPr/>
          </p:nvCxnSpPr>
          <p:spPr>
            <a:xfrm flipV="1">
              <a:off x="6110203" y="3838532"/>
              <a:ext cx="757790" cy="81090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8B17D678-485D-481C-B3E0-A5AFABB9CB8F}"/>
                </a:ext>
              </a:extLst>
            </p:cNvPr>
            <p:cNvCxnSpPr>
              <a:cxnSpLocks/>
              <a:stCxn id="24" idx="6"/>
              <a:endCxn id="56" idx="2"/>
            </p:cNvCxnSpPr>
            <p:nvPr/>
          </p:nvCxnSpPr>
          <p:spPr>
            <a:xfrm flipV="1">
              <a:off x="6110203" y="3023395"/>
              <a:ext cx="757790" cy="162604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465962-E881-4781-B16D-FD65F1F2AE80}"/>
                </a:ext>
              </a:extLst>
            </p:cNvPr>
            <p:cNvCxnSpPr>
              <a:cxnSpLocks/>
              <a:stCxn id="24" idx="6"/>
              <a:endCxn id="55" idx="2"/>
            </p:cNvCxnSpPr>
            <p:nvPr/>
          </p:nvCxnSpPr>
          <p:spPr>
            <a:xfrm flipV="1">
              <a:off x="6110203" y="2208258"/>
              <a:ext cx="757790" cy="24411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9297B138-5567-405B-AF1D-038A9D5916CF}"/>
                </a:ext>
              </a:extLst>
            </p:cNvPr>
            <p:cNvCxnSpPr>
              <a:cxnSpLocks/>
              <a:stCxn id="24" idx="6"/>
              <a:endCxn id="54" idx="2"/>
            </p:cNvCxnSpPr>
            <p:nvPr/>
          </p:nvCxnSpPr>
          <p:spPr>
            <a:xfrm flipV="1">
              <a:off x="6110203" y="1393121"/>
              <a:ext cx="757790" cy="32563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/>
          <p:cNvSpPr txBox="1"/>
          <p:nvPr/>
        </p:nvSpPr>
        <p:spPr>
          <a:xfrm>
            <a:off x="11134725" y="1305838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002060"/>
                </a:solidFill>
              </a:rPr>
              <a:t>y</a:t>
            </a:r>
            <a:r>
              <a:rPr lang="de-DE" b="1" baseline="-25000" dirty="0" err="1" smtClean="0">
                <a:solidFill>
                  <a:srgbClr val="002060"/>
                </a:solidFill>
              </a:rPr>
              <a:t>i</a:t>
            </a:r>
            <a:endParaRPr lang="de-DE" b="1" baseline="-25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1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64" y="5486197"/>
                <a:ext cx="433132" cy="369332"/>
              </a:xfrm>
              <a:prstGeom prst="rect">
                <a:avLst/>
              </a:prstGeom>
              <a:blipFill>
                <a:blip r:embed="rId6"/>
                <a:stretch>
                  <a:fillRect t="-6557" r="-14085" b="-49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/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Echter Wert</a:t>
                </a:r>
                <a:r>
                  <a:rPr lang="de-DE" sz="1600" b="1" dirty="0">
                    <a:solidFill>
                      <a:srgbClr val="002060"/>
                    </a:solidFill>
                  </a:rPr>
                  <a:t>: </a:t>
                </a:r>
                <a:r>
                  <a:rPr lang="de-DE" sz="1600" b="1" dirty="0" err="1" smtClean="0">
                    <a:solidFill>
                      <a:srgbClr val="002060"/>
                    </a:solidFill>
                  </a:rPr>
                  <a:t>y</a:t>
                </a:r>
                <a:r>
                  <a:rPr lang="de-DE" sz="1600" b="1" baseline="-25000" dirty="0" err="1" smtClean="0">
                    <a:solidFill>
                      <a:srgbClr val="002060"/>
                    </a:solidFill>
                  </a:rPr>
                  <a:t>i</a:t>
                </a:r>
                <a:r>
                  <a:rPr lang="de-DE" sz="1600" b="1" baseline="-25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b="1" dirty="0">
                  <a:solidFill>
                    <a:srgbClr val="002060"/>
                  </a:solidFill>
                </a:endParaRPr>
              </a:p>
              <a:p>
                <a:pPr marL="285750" indent="-285750" algn="just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de-DE" sz="1600" b="1" dirty="0" smtClean="0">
                    <a:solidFill>
                      <a:srgbClr val="002060"/>
                    </a:solidFill>
                  </a:rPr>
                  <a:t>Vorhersagewert: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DE" sz="1600" b="1" i="1" baseline="-25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de-DE" sz="16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 (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0A6B26D-052D-40A5-8D1C-6D1F03DA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525" y="5035685"/>
                <a:ext cx="2853630" cy="636072"/>
              </a:xfrm>
              <a:prstGeom prst="rect">
                <a:avLst/>
              </a:prstGeom>
              <a:blipFill>
                <a:blip r:embed="rId7"/>
                <a:stretch>
                  <a:fillRect l="-853" t="-288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ieren 83"/>
          <p:cNvGrpSpPr/>
          <p:nvPr/>
        </p:nvGrpSpPr>
        <p:grpSpPr>
          <a:xfrm>
            <a:off x="766340" y="4867850"/>
            <a:ext cx="3434130" cy="1825054"/>
            <a:chOff x="8681186" y="4471054"/>
            <a:chExt cx="3229163" cy="1779171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hteck 14"/>
            <p:cNvSpPr/>
            <p:nvPr/>
          </p:nvSpPr>
          <p:spPr>
            <a:xfrm>
              <a:off x="10517278" y="5995192"/>
              <a:ext cx="1393071" cy="255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1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1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100" i="1" dirty="0" smtClean="0">
                  <a:solidFill>
                    <a:srgbClr val="002060"/>
                  </a:solidFill>
                </a:rPr>
                <a:t>, 2018</a:t>
              </a:r>
              <a:endParaRPr lang="LID4096" sz="1100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3655048" y="1302276"/>
            <a:ext cx="7444811" cy="397282"/>
            <a:chOff x="3550273" y="1302276"/>
            <a:chExt cx="7444811" cy="3972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0FA74AA-6B54-4143-9435-8EC42EA2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7973" y="1305838"/>
              <a:ext cx="7017111" cy="39372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1504EC67-CAFF-421B-AF8F-6841C999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0273" y="1302276"/>
              <a:ext cx="427700" cy="393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6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432" y="1604829"/>
            <a:ext cx="3423337" cy="1840443"/>
            <a:chOff x="8681186" y="4471054"/>
            <a:chExt cx="3219018" cy="179417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chteck 12"/>
            <p:cNvSpPr/>
            <p:nvPr/>
          </p:nvSpPr>
          <p:spPr>
            <a:xfrm>
              <a:off x="10402040" y="5995192"/>
              <a:ext cx="1497919" cy="270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2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200" i="1" dirty="0" smtClean="0">
                  <a:solidFill>
                    <a:srgbClr val="002060"/>
                  </a:solidFill>
                </a:rPr>
                <a:t>, 2018</a:t>
              </a:r>
              <a:endParaRPr lang="LID4096" sz="1200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31D6259B-8271-404F-B4B0-E5264E19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575" y="1604830"/>
            <a:ext cx="2517057" cy="69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0EF9DF-E918-450F-AB96-B10D473C3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565" y="2601154"/>
            <a:ext cx="4899530" cy="570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4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Methode der kleinsten Quadrate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435" y="1604829"/>
            <a:ext cx="3423338" cy="1840443"/>
            <a:chOff x="8681186" y="4471054"/>
            <a:chExt cx="3219018" cy="179417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186" y="4471054"/>
              <a:ext cx="3219018" cy="15241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chteck 12"/>
            <p:cNvSpPr/>
            <p:nvPr/>
          </p:nvSpPr>
          <p:spPr>
            <a:xfrm>
              <a:off x="10393176" y="5995192"/>
              <a:ext cx="1497919" cy="270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i="1" dirty="0" smtClean="0">
                  <a:solidFill>
                    <a:srgbClr val="002060"/>
                  </a:solidFill>
                </a:rPr>
                <a:t>Prof. Andrew </a:t>
              </a:r>
              <a:r>
                <a:rPr lang="de-DE" sz="1200" i="1" dirty="0" err="1" smtClean="0">
                  <a:solidFill>
                    <a:srgbClr val="002060"/>
                  </a:solidFill>
                </a:rPr>
                <a:t>Ng</a:t>
              </a:r>
              <a:r>
                <a:rPr lang="de-DE" sz="1200" i="1" dirty="0" smtClean="0">
                  <a:solidFill>
                    <a:srgbClr val="002060"/>
                  </a:solidFill>
                </a:rPr>
                <a:t>, 2018</a:t>
              </a:r>
              <a:endParaRPr lang="LID4096" sz="1200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31D6259B-8271-404F-B4B0-E5264E19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575" y="1604830"/>
            <a:ext cx="2517057" cy="69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smtClean="0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 smtClean="0">
                    <a:solidFill>
                      <a:srgbClr val="002060"/>
                    </a:solidFill>
                  </a:rPr>
                  <a:t>i</a:t>
                </a:r>
                <a:r>
                  <a:rPr lang="de-DE" sz="2800" b="1" dirty="0" smtClean="0">
                    <a:solidFill>
                      <a:srgbClr val="002060"/>
                    </a:solidFill>
                  </a:rPr>
                  <a:t>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|</a:t>
                </a:r>
                <a:endParaRPr lang="de-DE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3804021"/>
                <a:ext cx="4139788" cy="523220"/>
              </a:xfrm>
              <a:prstGeom prst="rect">
                <a:avLst/>
              </a:prstGeom>
              <a:blipFill>
                <a:blip r:embed="rId7"/>
                <a:stretch>
                  <a:fillRect l="-3093" t="-10465" r="-132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err="1" smtClean="0">
                    <a:solidFill>
                      <a:srgbClr val="002060"/>
                    </a:solidFill>
                  </a:rPr>
                  <a:t>L</a:t>
                </a:r>
                <a:r>
                  <a:rPr lang="de-DE" sz="2800" b="1" baseline="-25000" dirty="0" err="1" smtClean="0">
                    <a:solidFill>
                      <a:srgbClr val="002060"/>
                    </a:solidFill>
                  </a:rPr>
                  <a:t>ii</a:t>
                </a:r>
                <a:r>
                  <a:rPr lang="de-DE" sz="2800" b="1" dirty="0" smtClean="0">
                    <a:solidFill>
                      <a:srgbClr val="002060"/>
                    </a:solidFill>
                  </a:rPr>
                  <a:t>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 smtClean="0">
                    <a:solidFill>
                      <a:srgbClr val="002060"/>
                    </a:solidFill>
                  </a:rPr>
                  <a:t>2</a:t>
                </a:r>
                <a:endParaRPr lang="de-DE" sz="2800" b="1" baseline="3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5" y="4960484"/>
                <a:ext cx="4460452" cy="656590"/>
              </a:xfrm>
              <a:prstGeom prst="rect">
                <a:avLst/>
              </a:prstGeom>
              <a:blipFill>
                <a:blip r:embed="rId8"/>
                <a:stretch>
                  <a:fillRect l="-2873" b="-168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800" b="1" dirty="0" smtClean="0">
                    <a:solidFill>
                      <a:srgbClr val="002060"/>
                    </a:solidFill>
                  </a:rPr>
                  <a:t>L(y,</a:t>
                </a:r>
                <a:r>
                  <a:rPr lang="de-DE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b="1" dirty="0" smtClean="0">
                    <a:solidFill>
                      <a:srgbClr val="002060"/>
                    </a:solidFill>
                  </a:rPr>
                  <a:t>) =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de-DE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DE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de-DE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de-DE" sz="2800" dirty="0" smtClean="0">
                    <a:solidFill>
                      <a:srgbClr val="002060"/>
                    </a:solidFill>
                  </a:rPr>
                  <a:t>)</a:t>
                </a:r>
                <a:r>
                  <a:rPr lang="de-DE" sz="2800" b="1" baseline="30000" dirty="0" smtClean="0">
                    <a:solidFill>
                      <a:srgbClr val="002060"/>
                    </a:solidFill>
                  </a:rPr>
                  <a:t>2</a:t>
                </a:r>
                <a:endParaRPr lang="de-DE" sz="2800" b="1" baseline="3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45" y="4136088"/>
                <a:ext cx="4674485" cy="936923"/>
              </a:xfrm>
              <a:prstGeom prst="rect">
                <a:avLst/>
              </a:prstGeom>
              <a:blipFill>
                <a:blip r:embed="rId9"/>
                <a:stretch>
                  <a:fillRect l="-2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105359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In der </a:t>
            </a:r>
            <a:r>
              <a:rPr lang="de-DE" b="1" dirty="0">
                <a:solidFill>
                  <a:srgbClr val="002060"/>
                </a:solidFill>
              </a:rPr>
              <a:t>Statistik</a:t>
            </a:r>
            <a:r>
              <a:rPr lang="de-DE" dirty="0">
                <a:solidFill>
                  <a:srgbClr val="002060"/>
                </a:solidFill>
              </a:rPr>
              <a:t> ist die </a:t>
            </a:r>
            <a:r>
              <a:rPr lang="de-DE" b="1" dirty="0">
                <a:solidFill>
                  <a:srgbClr val="002060"/>
                </a:solidFill>
              </a:rPr>
              <a:t>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</a:t>
            </a:r>
            <a:r>
              <a:rPr lang="de-DE" dirty="0">
                <a:solidFill>
                  <a:srgbClr val="002060"/>
                </a:solidFill>
              </a:rPr>
              <a:t> (MLE) eine Methode zur Schätzung der Parameter einer angenommenen Wahrscheinlichkeitsverteilung </a:t>
            </a:r>
            <a:r>
              <a:rPr lang="de-DE" b="1" dirty="0">
                <a:solidFill>
                  <a:srgbClr val="002060"/>
                </a:solidFill>
              </a:rPr>
              <a:t>bei bestimmten beobachteten Daten</a:t>
            </a:r>
            <a:r>
              <a:rPr lang="de-DE" dirty="0">
                <a:solidFill>
                  <a:srgbClr val="002060"/>
                </a:solidFill>
              </a:rPr>
              <a:t>. Dies wird durch die Maximierung einer </a:t>
            </a:r>
            <a:r>
              <a:rPr lang="de-DE" dirty="0" err="1">
                <a:solidFill>
                  <a:srgbClr val="002060"/>
                </a:solidFill>
              </a:rPr>
              <a:t>Likelihood</a:t>
            </a:r>
            <a:r>
              <a:rPr lang="de-DE" dirty="0">
                <a:solidFill>
                  <a:srgbClr val="002060"/>
                </a:solidFill>
              </a:rPr>
              <a:t>-Funktion erreicht, so dass die beobachteten Daten unter dem angenommenen statistischen Modell </a:t>
            </a:r>
            <a:r>
              <a:rPr lang="de-DE" b="1" dirty="0">
                <a:solidFill>
                  <a:srgbClr val="002060"/>
                </a:solidFill>
              </a:rPr>
              <a:t>am wahrscheinlichsten </a:t>
            </a:r>
            <a:r>
              <a:rPr lang="de-DE" dirty="0">
                <a:solidFill>
                  <a:srgbClr val="002060"/>
                </a:solidFill>
              </a:rPr>
              <a:t>sind</a:t>
            </a:r>
            <a:r>
              <a:rPr lang="de-DE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de-DE" dirty="0">
              <a:solidFill>
                <a:srgbClr val="002060"/>
              </a:solidFill>
            </a:endParaRPr>
          </a:p>
          <a:p>
            <a:pPr algn="just"/>
            <a:r>
              <a:rPr lang="de-DE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-Schätzung: </a:t>
            </a:r>
            <a:r>
              <a:rPr lang="de-DE" dirty="0">
                <a:solidFill>
                  <a:srgbClr val="002060"/>
                </a:solidFill>
              </a:rPr>
              <a:t>e</a:t>
            </a:r>
            <a:r>
              <a:rPr lang="de-DE" dirty="0" smtClean="0">
                <a:solidFill>
                  <a:srgbClr val="002060"/>
                </a:solidFill>
              </a:rPr>
              <a:t>ine </a:t>
            </a:r>
            <a:r>
              <a:rPr lang="de-DE" dirty="0">
                <a:solidFill>
                  <a:srgbClr val="002060"/>
                </a:solidFill>
              </a:rPr>
              <a:t>umgekehrte Anwendung der Wahrscheinlichkeitsrechnung</a:t>
            </a:r>
          </a:p>
        </p:txBody>
      </p:sp>
      <p:sp>
        <p:nvSpPr>
          <p:cNvPr id="5" name="Rechteck 4"/>
          <p:cNvSpPr/>
          <p:nvPr/>
        </p:nvSpPr>
        <p:spPr>
          <a:xfrm>
            <a:off x="751749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3527893" y="3688528"/>
            <a:ext cx="1333854" cy="285038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10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2" name="Gruppieren 2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5" name="Gruppieren 24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2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31" name="Gruppieren 30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3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34" name="Tabel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92844"/>
              </p:ext>
            </p:extLst>
          </p:nvPr>
        </p:nvGraphicFramePr>
        <p:xfrm>
          <a:off x="875258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36" name="Pfeil nach rechts 35"/>
          <p:cNvSpPr/>
          <p:nvPr/>
        </p:nvSpPr>
        <p:spPr>
          <a:xfrm>
            <a:off x="2752725" y="4838700"/>
            <a:ext cx="29527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356443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963974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8740118" y="3688528"/>
            <a:ext cx="1333854" cy="2850384"/>
            <a:chOff x="2567654" y="3597044"/>
            <a:chExt cx="1333854" cy="2850384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55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rafik 5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3" name="Gruppieren 42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5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Grafik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4" name="Gruppieren 43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51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Grafik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5" name="Gruppieren 44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4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rafik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6" name="Gruppieren 45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47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Grafik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58" name="Pfeil nach rechts 57"/>
          <p:cNvSpPr/>
          <p:nvPr/>
        </p:nvSpPr>
        <p:spPr>
          <a:xfrm rot="10800000">
            <a:off x="7964950" y="4838700"/>
            <a:ext cx="295275" cy="1714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8568668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aphicFrame>
        <p:nvGraphicFramePr>
          <p:cNvPr id="60" name="Tabel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85061"/>
              </p:ext>
            </p:extLst>
          </p:nvPr>
        </p:nvGraphicFramePr>
        <p:xfrm>
          <a:off x="6100313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 animBg="1"/>
      <p:bldP spid="39" grpId="0"/>
      <p:bldP spid="40" grpId="0"/>
      <p:bldP spid="58" grpId="0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BDEA9F-2611-431D-A25C-37AF68F5C206}"/>
              </a:ext>
            </a:extLst>
          </p:cNvPr>
          <p:cNvSpPr txBox="1"/>
          <p:nvPr/>
        </p:nvSpPr>
        <p:spPr>
          <a:xfrm>
            <a:off x="915837" y="1277812"/>
            <a:ext cx="10535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Die </a:t>
            </a:r>
            <a:r>
              <a:rPr lang="de-DE" b="1" dirty="0">
                <a:solidFill>
                  <a:srgbClr val="002060"/>
                </a:solidFill>
              </a:rPr>
              <a:t>Maximum-</a:t>
            </a:r>
            <a:r>
              <a:rPr lang="de-DE" b="1" dirty="0" err="1">
                <a:solidFill>
                  <a:srgbClr val="002060"/>
                </a:solidFill>
              </a:rPr>
              <a:t>Likelihood</a:t>
            </a:r>
            <a:r>
              <a:rPr lang="de-DE" b="1" dirty="0">
                <a:solidFill>
                  <a:srgbClr val="002060"/>
                </a:solidFill>
              </a:rPr>
              <a:t>-Schätzung</a:t>
            </a:r>
            <a:r>
              <a:rPr lang="de-DE" dirty="0">
                <a:solidFill>
                  <a:srgbClr val="002060"/>
                </a:solidFill>
              </a:rPr>
              <a:t> wird häufig verwendet, wenn wir </a:t>
            </a:r>
            <a:r>
              <a:rPr lang="de-DE" b="1" dirty="0">
                <a:solidFill>
                  <a:srgbClr val="002060"/>
                </a:solidFill>
              </a:rPr>
              <a:t>das Ergebnis bereits kennen </a:t>
            </a:r>
            <a:r>
              <a:rPr lang="de-DE" dirty="0">
                <a:solidFill>
                  <a:srgbClr val="002060"/>
                </a:solidFill>
              </a:rPr>
              <a:t>und </a:t>
            </a:r>
            <a:r>
              <a:rPr lang="de-DE" b="1" dirty="0">
                <a:solidFill>
                  <a:srgbClr val="002060"/>
                </a:solidFill>
              </a:rPr>
              <a:t>auf der Grundlage des Ergebnisses auf das </a:t>
            </a:r>
            <a:r>
              <a:rPr lang="de-DE" b="1" dirty="0" err="1">
                <a:solidFill>
                  <a:srgbClr val="002060"/>
                </a:solidFill>
              </a:rPr>
              <a:t>probabilistische</a:t>
            </a:r>
            <a:r>
              <a:rPr lang="de-DE" b="1" dirty="0">
                <a:solidFill>
                  <a:srgbClr val="002060"/>
                </a:solidFill>
              </a:rPr>
              <a:t> Modell zurückgreifen</a:t>
            </a:r>
            <a:r>
              <a:rPr lang="de-DE" dirty="0">
                <a:solidFill>
                  <a:srgbClr val="002060"/>
                </a:solidFill>
              </a:rPr>
              <a:t>, das dieses Verhalten hervorgebracht hat.</a:t>
            </a:r>
          </a:p>
          <a:p>
            <a:pPr algn="just"/>
            <a:endParaRPr lang="de-DE" dirty="0">
              <a:solidFill>
                <a:srgbClr val="002060"/>
              </a:solidFill>
            </a:endParaRPr>
          </a:p>
          <a:p>
            <a:pPr algn="just"/>
            <a:r>
              <a:rPr lang="de-DE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-Schätzung: </a:t>
            </a:r>
            <a:r>
              <a:rPr lang="de-DE" dirty="0">
                <a:solidFill>
                  <a:srgbClr val="002060"/>
                </a:solidFill>
              </a:rPr>
              <a:t>e</a:t>
            </a:r>
            <a:r>
              <a:rPr lang="de-DE" dirty="0" smtClean="0">
                <a:solidFill>
                  <a:srgbClr val="002060"/>
                </a:solidFill>
              </a:rPr>
              <a:t>ine </a:t>
            </a:r>
            <a:r>
              <a:rPr lang="de-DE" dirty="0">
                <a:solidFill>
                  <a:srgbClr val="002060"/>
                </a:solidFill>
              </a:rPr>
              <a:t>umgekehrte Anwendung der Wahrscheinlichkeitsrechnung</a:t>
            </a:r>
          </a:p>
        </p:txBody>
      </p:sp>
      <p:sp>
        <p:nvSpPr>
          <p:cNvPr id="5" name="Rechteck 4"/>
          <p:cNvSpPr/>
          <p:nvPr/>
        </p:nvSpPr>
        <p:spPr>
          <a:xfrm>
            <a:off x="751749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3527893" y="3688528"/>
            <a:ext cx="1333854" cy="285038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10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2" name="Gruppieren 2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5" name="Gruppieren 24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2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31" name="Gruppieren 30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3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36" name="Pfeil nach rechts 35"/>
          <p:cNvSpPr/>
          <p:nvPr/>
        </p:nvSpPr>
        <p:spPr>
          <a:xfrm>
            <a:off x="2752725" y="4838700"/>
            <a:ext cx="29527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356443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963974" y="4249083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8740118" y="3688528"/>
            <a:ext cx="1333854" cy="2850384"/>
            <a:chOff x="2567654" y="3597044"/>
            <a:chExt cx="1333854" cy="2850384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55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rafik 5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3" name="Gruppieren 42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53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Grafik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4" name="Gruppieren 43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51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Grafik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5" name="Gruppieren 44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49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rafik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46" name="Gruppieren 45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47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Grafik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sp>
        <p:nvSpPr>
          <p:cNvPr id="58" name="Pfeil nach rechts 57"/>
          <p:cNvSpPr/>
          <p:nvPr/>
        </p:nvSpPr>
        <p:spPr>
          <a:xfrm rot="10800000">
            <a:off x="7964950" y="4838700"/>
            <a:ext cx="295275" cy="1714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8568668" y="3203768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graphicFrame>
        <p:nvGraphicFramePr>
          <p:cNvPr id="60" name="Tabel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36855"/>
              </p:ext>
            </p:extLst>
          </p:nvPr>
        </p:nvGraphicFramePr>
        <p:xfrm>
          <a:off x="6100313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graphicFrame>
        <p:nvGraphicFramePr>
          <p:cNvPr id="61" name="Tabel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27328"/>
              </p:ext>
            </p:extLst>
          </p:nvPr>
        </p:nvGraphicFramePr>
        <p:xfrm>
          <a:off x="875258" y="4553666"/>
          <a:ext cx="15905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9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636046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x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Adler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Fußball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0,5</a:t>
                      </a:r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5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808898" y="6356350"/>
            <a:ext cx="544902" cy="365125"/>
          </a:xfrm>
        </p:spPr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749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Maximum-</a:t>
            </a:r>
            <a:r>
              <a:rPr lang="de-D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-Schätzung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152473" y="1635128"/>
            <a:ext cx="1982001" cy="4235444"/>
            <a:chOff x="2567654" y="3597044"/>
            <a:chExt cx="1333854" cy="285038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2567654" y="3597044"/>
              <a:ext cx="1333854" cy="540000"/>
              <a:chOff x="4644104" y="4185743"/>
              <a:chExt cx="1333854" cy="540000"/>
            </a:xfrm>
          </p:grpSpPr>
          <p:pic>
            <p:nvPicPr>
              <p:cNvPr id="24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2" name="Gruppieren 11"/>
            <p:cNvGrpSpPr/>
            <p:nvPr/>
          </p:nvGrpSpPr>
          <p:grpSpPr>
            <a:xfrm>
              <a:off x="2567654" y="4176195"/>
              <a:ext cx="1333854" cy="540000"/>
              <a:chOff x="4644104" y="4185743"/>
              <a:chExt cx="1333854" cy="540000"/>
            </a:xfrm>
          </p:grpSpPr>
          <p:pic>
            <p:nvPicPr>
              <p:cNvPr id="22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3" name="Gruppieren 12"/>
            <p:cNvGrpSpPr/>
            <p:nvPr/>
          </p:nvGrpSpPr>
          <p:grpSpPr>
            <a:xfrm>
              <a:off x="2567654" y="4755346"/>
              <a:ext cx="1333854" cy="540000"/>
              <a:chOff x="4644104" y="4185743"/>
              <a:chExt cx="1333854" cy="540000"/>
            </a:xfrm>
          </p:grpSpPr>
          <p:pic>
            <p:nvPicPr>
              <p:cNvPr id="20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567654" y="5334497"/>
              <a:ext cx="1333854" cy="540000"/>
              <a:chOff x="4644104" y="4185743"/>
              <a:chExt cx="1333854" cy="540000"/>
            </a:xfrm>
          </p:grpSpPr>
          <p:pic>
            <p:nvPicPr>
              <p:cNvPr id="18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  <p:grpSp>
          <p:nvGrpSpPr>
            <p:cNvPr id="15" name="Gruppieren 14"/>
            <p:cNvGrpSpPr/>
            <p:nvPr/>
          </p:nvGrpSpPr>
          <p:grpSpPr>
            <a:xfrm>
              <a:off x="2567654" y="5907428"/>
              <a:ext cx="1333854" cy="540000"/>
              <a:chOff x="4644104" y="4185743"/>
              <a:chExt cx="1333854" cy="540000"/>
            </a:xfrm>
          </p:grpSpPr>
          <p:pic>
            <p:nvPicPr>
              <p:cNvPr id="16" name="Picture 2" descr="Deutschland, 11 Euro-Gedenkmünze zur Fußball-EM 2024 in Deutschland, Silber  – mit Farbapplikation | Münzen-Versandhaus Emporium-Merkator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300" y="4185743"/>
                <a:ext cx="52965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104" y="4185743"/>
                <a:ext cx="530100" cy="540000"/>
              </a:xfrm>
              <a:prstGeom prst="rect">
                <a:avLst/>
              </a:prstGeom>
            </p:spPr>
          </p:pic>
        </p:grp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15708"/>
              </p:ext>
            </p:extLst>
          </p:nvPr>
        </p:nvGraphicFramePr>
        <p:xfrm>
          <a:off x="2563312" y="3210641"/>
          <a:ext cx="2388832" cy="110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60">
                  <a:extLst>
                    <a:ext uri="{9D8B030D-6E8A-4147-A177-3AD203B41FA5}">
                      <a16:colId xmlns:a16="http://schemas.microsoft.com/office/drawing/2014/main" val="3440577565"/>
                    </a:ext>
                  </a:extLst>
                </a:gridCol>
                <a:gridCol w="957653">
                  <a:extLst>
                    <a:ext uri="{9D8B030D-6E8A-4147-A177-3AD203B41FA5}">
                      <a16:colId xmlns:a16="http://schemas.microsoft.com/office/drawing/2014/main" val="1930919658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1425633658"/>
                    </a:ext>
                  </a:extLst>
                </a:gridCol>
              </a:tblGrid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x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Adler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Fußball</a:t>
                      </a:r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2661960547"/>
                  </a:ext>
                </a:extLst>
              </a:tr>
              <a:tr h="55209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0,5</a:t>
                      </a:r>
                      <a:endParaRPr lang="de-DE" sz="1600" dirty="0"/>
                    </a:p>
                  </a:txBody>
                  <a:tcPr marL="136132" marR="136132" marT="68066" marB="68066" anchor="ctr"/>
                </a:tc>
                <a:extLst>
                  <a:ext uri="{0D108BD9-81ED-4DB2-BD59-A6C34878D82A}">
                    <a16:rowId xmlns:a16="http://schemas.microsoft.com/office/drawing/2014/main" val="3044451661"/>
                  </a:ext>
                </a:extLst>
              </a:tr>
            </a:tbl>
          </a:graphicData>
        </a:graphic>
      </p:graphicFrame>
      <p:sp>
        <p:nvSpPr>
          <p:cNvPr id="27" name="Pfeil nach rechts 26"/>
          <p:cNvSpPr/>
          <p:nvPr/>
        </p:nvSpPr>
        <p:spPr>
          <a:xfrm>
            <a:off x="5665685" y="3514805"/>
            <a:ext cx="524794" cy="304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7247724" y="1210044"/>
            <a:ext cx="173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</a:t>
            </a:r>
            <a:r>
              <a:rPr lang="de-DE" sz="1400" b="1" dirty="0" smtClean="0">
                <a:solidFill>
                  <a:srgbClr val="002060"/>
                </a:solidFill>
              </a:rPr>
              <a:t>Realität</a:t>
            </a:r>
            <a:endParaRPr lang="de-DE" sz="1400" b="1" dirty="0">
              <a:solidFill>
                <a:srgbClr val="00206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803043" y="2902864"/>
            <a:ext cx="1909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002060"/>
                </a:solidFill>
              </a:rPr>
              <a:t>Die Welt der Gedanken</a:t>
            </a:r>
          </a:p>
        </p:txBody>
      </p:sp>
    </p:spTree>
    <p:extLst>
      <p:ext uri="{BB962C8B-B14F-4D97-AF65-F5344CB8AC3E}">
        <p14:creationId xmlns:p14="http://schemas.microsoft.com/office/powerpoint/2010/main" val="18387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Breitbild</PresentationFormat>
  <Paragraphs>475</Paragraphs>
  <Slides>27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等线</vt:lpstr>
      <vt:lpstr>NimbusRomNo9L-Regu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1353</cp:revision>
  <cp:lastPrinted>2024-05-28T13:05:01Z</cp:lastPrinted>
  <dcterms:created xsi:type="dcterms:W3CDTF">2023-10-23T19:24:11Z</dcterms:created>
  <dcterms:modified xsi:type="dcterms:W3CDTF">2024-05-29T10:06:12Z</dcterms:modified>
</cp:coreProperties>
</file>